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Lst>
  <p:sldSz cy="5143500" cx="9144000"/>
  <p:notesSz cx="6858000" cy="9144000"/>
  <p:embeddedFontLst>
    <p:embeddedFont>
      <p:font typeface="Tahoma"/>
      <p:regular r:id="rId53"/>
      <p:bold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5" roundtripDataSignature="AMtx7mhjBbvt5UA9pRgj6SKBtrSBe8FVB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font" Target="fonts/Tahoma-regular.fntdata"/><Relationship Id="rId52" Type="http://schemas.openxmlformats.org/officeDocument/2006/relationships/slide" Target="slides/slide48.xml"/><Relationship Id="rId11" Type="http://schemas.openxmlformats.org/officeDocument/2006/relationships/slide" Target="slides/slide7.xml"/><Relationship Id="rId55" Type="http://customschemas.google.com/relationships/presentationmetadata" Target="metadata"/><Relationship Id="rId10" Type="http://schemas.openxmlformats.org/officeDocument/2006/relationships/slide" Target="slides/slide6.xml"/><Relationship Id="rId54" Type="http://schemas.openxmlformats.org/officeDocument/2006/relationships/font" Target="fonts/Tahoma-bold.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g>
</file>

<file path=ppt/media/image6.pn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jKnBDUesjTeEQ0fGjHWxVtKbRe2okeqs/view"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93e45fe6f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g93e45fe6f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100"/>
              <a:buNone/>
            </a:pPr>
            <a:r>
              <a:rPr lang="en-US" sz="1100">
                <a:solidFill>
                  <a:schemeClr val="dk1"/>
                </a:solidFill>
                <a:latin typeface="Arial"/>
                <a:ea typeface="Arial"/>
                <a:cs typeface="Arial"/>
                <a:sym typeface="Arial"/>
              </a:rPr>
              <a:t>Referensi: </a:t>
            </a:r>
            <a:endParaRPr/>
          </a:p>
          <a:p>
            <a:pPr indent="-285750" lvl="0" marL="285750" marR="0" rtl="0" algn="l">
              <a:lnSpc>
                <a:spcPct val="100000"/>
              </a:lnSpc>
              <a:spcBef>
                <a:spcPts val="0"/>
              </a:spcBef>
              <a:spcAft>
                <a:spcPts val="0"/>
              </a:spcAft>
              <a:buClr>
                <a:schemeClr val="dk1"/>
              </a:buClr>
              <a:buSzPts val="1800"/>
              <a:buFont typeface="Arial"/>
              <a:buChar char="-"/>
            </a:pPr>
            <a:r>
              <a:rPr lang="en-US" sz="1100">
                <a:solidFill>
                  <a:schemeClr val="dk1"/>
                </a:solidFill>
                <a:latin typeface="Arial"/>
                <a:ea typeface="Arial"/>
                <a:cs typeface="Arial"/>
                <a:sym typeface="Arial"/>
              </a:rPr>
              <a:t>Joseph Valacich, Joey George; Modern Systems Analysis and Design</a:t>
            </a:r>
            <a:endParaRPr/>
          </a:p>
          <a:p>
            <a:pPr indent="0" lvl="0" marL="0" marR="0" rtl="0" algn="l">
              <a:lnSpc>
                <a:spcPct val="100000"/>
              </a:lnSpc>
              <a:spcBef>
                <a:spcPts val="0"/>
              </a:spcBef>
              <a:spcAft>
                <a:spcPts val="0"/>
              </a:spcAft>
              <a:buSzPts val="1100"/>
              <a:buNone/>
            </a:pPr>
            <a:r>
              <a:t/>
            </a:r>
            <a:endParaRPr sz="1100">
              <a:solidFill>
                <a:schemeClr val="dk1"/>
              </a:solidFill>
              <a:latin typeface="Arial"/>
              <a:ea typeface="Arial"/>
              <a:cs typeface="Arial"/>
              <a:sym typeface="Arial"/>
            </a:endParaRPr>
          </a:p>
        </p:txBody>
      </p:sp>
      <p:sp>
        <p:nvSpPr>
          <p:cNvPr id="183" name="Google Shape;183;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Menus adalah sebuah cara dari sistem untuk mempresentasikan pilihan-pilihan instruksi kepada user dimana tiap instruksi dapat menyebabkan perubahan kondisi interface. Seleksi bisa dilakukan dengan Cursor key, mouse click, maupun Alternate (Alt) yang ditambah dengan kode huruf atau angka.</a:t>
            </a:r>
            <a:endParaRPr/>
          </a:p>
        </p:txBody>
      </p:sp>
      <p:sp>
        <p:nvSpPr>
          <p:cNvPr id="195" name="Google Shape;195;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b="0" i="0" lang="en-US" sz="1100" u="none" cap="none" strike="noStrike">
                <a:solidFill>
                  <a:schemeClr val="dk1"/>
                </a:solidFill>
                <a:latin typeface="Calibri"/>
                <a:ea typeface="Calibri"/>
                <a:cs typeface="Calibri"/>
                <a:sym typeface="Calibri"/>
              </a:rPr>
              <a:t>Sistem nantinya akan menyediakan beberapa pertanyaan disertai dengan kolom kosong yang nantinya akan diisi oleh user sesuai batas maksimal kolom tersebut.</a:t>
            </a:r>
            <a:endParaRPr/>
          </a:p>
        </p:txBody>
      </p:sp>
      <p:sp>
        <p:nvSpPr>
          <p:cNvPr id="207" name="Google Shape;207;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219" name="Google Shape;219;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Calibri"/>
                <a:ea typeface="Calibri"/>
                <a:cs typeface="Calibri"/>
                <a:sym typeface="Calibri"/>
              </a:rPr>
              <a:t>Bahasa alami atau yang disebut dengan natural language adalah suatu bahasa yang diucapkan, ditulis, disyaratkan oleh manusia untuk berkomunikasi umum. Jadi bahasa alami/ natural language yaitu bahasa yang dimengerti oleh manusia. </a:t>
            </a:r>
            <a:endParaRPr/>
          </a:p>
          <a:p>
            <a:pPr indent="0" lvl="0" marL="0" rtl="0" algn="l">
              <a:lnSpc>
                <a:spcPct val="100000"/>
              </a:lnSpc>
              <a:spcBef>
                <a:spcPts val="0"/>
              </a:spcBef>
              <a:spcAft>
                <a:spcPts val="0"/>
              </a:spcAft>
              <a:buSzPts val="1100"/>
              <a:buNone/>
            </a:pPr>
            <a:r>
              <a:t/>
            </a:r>
            <a:endParaRPr/>
          </a:p>
        </p:txBody>
      </p:sp>
      <p:sp>
        <p:nvSpPr>
          <p:cNvPr id="231" name="Google Shape;231;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UI adalah desain antarmuka yang lebih memfokuskan pada keindahan dari sebuah tampilan, pemilihan warna yang baik dan pas dan hal-hal lainnya yang membuat tampilan web ecommerce yang kita miliki lebih enak dipandang mata dan membuat pengujung betah berlama-lama.</a:t>
            </a:r>
            <a:endParaRPr/>
          </a:p>
          <a:p>
            <a:pPr indent="0" lvl="0" marL="0" rtl="0" algn="l">
              <a:lnSpc>
                <a:spcPct val="100000"/>
              </a:lnSpc>
              <a:spcBef>
                <a:spcPts val="0"/>
              </a:spcBef>
              <a:spcAft>
                <a:spcPts val="0"/>
              </a:spcAft>
              <a:buSzPts val="1100"/>
              <a:buNone/>
            </a:pPr>
            <a:r>
              <a:rPr lang="en-US"/>
              <a:t>UX merupakan desain yang digunakan untuk meningkatkan kepuasan dari pengguna website melalui kesenangan dan kegunaan yang diberikan dalam interaksi antara pengguna internet atau pengunjung dan produk. UX inilah yang berfungsi untuk membuat website ecommerce anda menajdi lebih mudah dan tidak membingungkan pengguna.</a:t>
            </a:r>
            <a:endParaRPr/>
          </a:p>
          <a:p>
            <a:pPr indent="0" lvl="0" marL="0" rtl="0" algn="l">
              <a:lnSpc>
                <a:spcPct val="100000"/>
              </a:lnSpc>
              <a:spcBef>
                <a:spcPts val="0"/>
              </a:spcBef>
              <a:spcAft>
                <a:spcPts val="0"/>
              </a:spcAft>
              <a:buSzPts val="1100"/>
              <a:buNone/>
            </a:pPr>
            <a:r>
              <a:t/>
            </a:r>
            <a:endParaRPr/>
          </a:p>
        </p:txBody>
      </p:sp>
      <p:sp>
        <p:nvSpPr>
          <p:cNvPr id="243" name="Google Shape;243;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Jika kita ingin agar pengguna menyukai perangkat lunak kita, kita harus mendesainnya agar berperilaku seperti yang disukai orang: penuh respek, murah hati, dan bermanfaat”. (Alan Cooper, software designer and programmer)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254" name="Google Shape;254;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100"/>
              <a:buFont typeface="Arial"/>
              <a:buNone/>
            </a:pPr>
            <a:r>
              <a:rPr lang="en-US"/>
              <a:t>Gambar diatas memperlihatkan ranah utama dari user interface yang terdiri dari interface design, grafis, icon, dan visual design. User interface designer akan mampu memproduksi 4 hal diatas dengan sangat baik. Tujuan utama dari UI adalah menampilkan interface yang memiliki keseragaman yang baik dari segi warna, font, gambar dll.</a:t>
            </a:r>
            <a:endParaRPr/>
          </a:p>
          <a:p>
            <a:pPr indent="0" lvl="0" marL="0" rtl="0" algn="l">
              <a:lnSpc>
                <a:spcPct val="100000"/>
              </a:lnSpc>
              <a:spcBef>
                <a:spcPts val="0"/>
              </a:spcBef>
              <a:spcAft>
                <a:spcPts val="0"/>
              </a:spcAft>
              <a:buSzPts val="1100"/>
              <a:buNone/>
            </a:pPr>
            <a:r>
              <a:t/>
            </a:r>
            <a:endParaRPr/>
          </a:p>
        </p:txBody>
      </p:sp>
      <p:sp>
        <p:nvSpPr>
          <p:cNvPr id="266" name="Google Shape;266;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3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UX Design adalah proses untuk membuat product yang telah kita buat menjadi mudah untuk digunakan dan tidak membingungkan ketika digunakan oleh user.</a:t>
            </a:r>
            <a:endParaRPr/>
          </a:p>
          <a:p>
            <a:pPr indent="0" lvl="0" marL="0" rtl="0" algn="l">
              <a:lnSpc>
                <a:spcPct val="100000"/>
              </a:lnSpc>
              <a:spcBef>
                <a:spcPts val="0"/>
              </a:spcBef>
              <a:spcAft>
                <a:spcPts val="0"/>
              </a:spcAft>
              <a:buSzPts val="1100"/>
              <a:buNone/>
            </a:pPr>
            <a:r>
              <a:rPr lang="en-US"/>
              <a:t>User experience memiliki ranah yang lebih luas dari UI, karena ranah UX ini dimulai dengan research pasar sampai kemudian di implementasi ke dalam sebuah interface.</a:t>
            </a:r>
            <a:endParaRPr/>
          </a:p>
        </p:txBody>
      </p:sp>
      <p:sp>
        <p:nvSpPr>
          <p:cNvPr id="278" name="Google Shape;278;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US"/>
              <a:t>Beda UI dan UX adalah dari fungsinya, jika UI lebih berfungsi untuk membuat desain web ecommerce menjadi lebih indah. UX merupakan desain yang digunakan untuk meningkatkan kepuasan dari pengguna website melalui kesenangan dan kegunaan yang diberikan dalam interaksi antara pengguna internet atau pengunjung dan produk.</a:t>
            </a:r>
            <a:endParaRPr/>
          </a:p>
          <a:p>
            <a:pPr indent="0" lvl="0" marL="0" rtl="0" algn="l">
              <a:lnSpc>
                <a:spcPct val="100000"/>
              </a:lnSpc>
              <a:spcBef>
                <a:spcPts val="0"/>
              </a:spcBef>
              <a:spcAft>
                <a:spcPts val="0"/>
              </a:spcAft>
              <a:buSzPts val="1400"/>
              <a:buNone/>
            </a:pPr>
            <a:r>
              <a:t/>
            </a:r>
            <a:endParaRPr/>
          </a:p>
        </p:txBody>
      </p:sp>
      <p:sp>
        <p:nvSpPr>
          <p:cNvPr id="290" name="Google Shape;29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User compatibility: Antarmuka merupakan cara masuk ke sebuah sistem.</a:t>
            </a:r>
            <a:endParaRPr/>
          </a:p>
          <a:p>
            <a:pPr indent="0" lvl="0" marL="0" rtl="0" algn="l">
              <a:lnSpc>
                <a:spcPct val="100000"/>
              </a:lnSpc>
              <a:spcBef>
                <a:spcPts val="0"/>
              </a:spcBef>
              <a:spcAft>
                <a:spcPts val="0"/>
              </a:spcAft>
              <a:buSzPts val="1100"/>
              <a:buNone/>
            </a:pPr>
            <a:r>
              <a:rPr lang="en-US"/>
              <a:t>Product compatibility: Aplikasi yang sesuai dengan sistemnya pada interface berbeda dengan sistem yang manual yang menghasilkan hasil yang lainnya.</a:t>
            </a:r>
            <a:endParaRPr/>
          </a:p>
          <a:p>
            <a:pPr indent="0" lvl="0" marL="0" rtl="0" algn="l">
              <a:lnSpc>
                <a:spcPct val="100000"/>
              </a:lnSpc>
              <a:spcBef>
                <a:spcPts val="0"/>
              </a:spcBef>
              <a:spcAft>
                <a:spcPts val="0"/>
              </a:spcAft>
              <a:buSzPts val="1100"/>
              <a:buNone/>
            </a:pPr>
            <a:r>
              <a:rPr lang="en-US"/>
              <a:t>Task compatibility: Aplikasi yang membantu para pemakai dalam menyelesaikan pekerjaannya.</a:t>
            </a:r>
            <a:endParaRPr/>
          </a:p>
          <a:p>
            <a:pPr indent="0" lvl="0" marL="0" rtl="0" algn="l">
              <a:lnSpc>
                <a:spcPct val="100000"/>
              </a:lnSpc>
              <a:spcBef>
                <a:spcPts val="0"/>
              </a:spcBef>
              <a:spcAft>
                <a:spcPts val="0"/>
              </a:spcAft>
              <a:buSzPts val="1100"/>
              <a:buNone/>
            </a:pPr>
            <a:r>
              <a:rPr lang="en-US"/>
              <a:t>Work flow compatibility: Sistem manual yang terdapat langkah kerjanya dalam hal penyelesaian tugas.</a:t>
            </a:r>
            <a:endParaRPr/>
          </a:p>
          <a:p>
            <a:pPr indent="0" lvl="0" marL="0" rtl="0" algn="l">
              <a:lnSpc>
                <a:spcPct val="100000"/>
              </a:lnSpc>
              <a:spcBef>
                <a:spcPts val="0"/>
              </a:spcBef>
              <a:spcAft>
                <a:spcPts val="0"/>
              </a:spcAft>
              <a:buSzPts val="1100"/>
              <a:buNone/>
            </a:pPr>
            <a:r>
              <a:rPr lang="en-US"/>
              <a:t>Consistency: Sistem yang konsisten dengan sistem yang ada sesuai barangnya yang di dasarkan kepada setiap sifat dari semua orang yang berbeda.</a:t>
            </a:r>
            <a:endParaRPr/>
          </a:p>
          <a:p>
            <a:pPr indent="0" lvl="0" marL="0" rtl="0" algn="l">
              <a:lnSpc>
                <a:spcPct val="100000"/>
              </a:lnSpc>
              <a:spcBef>
                <a:spcPts val="0"/>
              </a:spcBef>
              <a:spcAft>
                <a:spcPts val="0"/>
              </a:spcAft>
              <a:buSzPts val="1100"/>
              <a:buNone/>
            </a:pPr>
            <a:r>
              <a:rPr lang="en-US"/>
              <a:t>Familiarity: Memberikan tampilan yang terkesan kepada pemakai.</a:t>
            </a:r>
            <a:endParaRPr/>
          </a:p>
          <a:p>
            <a:pPr indent="0" lvl="0" marL="0" rtl="0" algn="l">
              <a:lnSpc>
                <a:spcPct val="100000"/>
              </a:lnSpc>
              <a:spcBef>
                <a:spcPts val="0"/>
              </a:spcBef>
              <a:spcAft>
                <a:spcPts val="0"/>
              </a:spcAft>
              <a:buSzPts val="1100"/>
              <a:buNone/>
            </a:pPr>
            <a:r>
              <a:rPr lang="en-US"/>
              <a:t>Simplicity: Memberikan sistem sederhana yang tidak membuat si pemakai kebingungan.</a:t>
            </a:r>
            <a:endParaRPr/>
          </a:p>
        </p:txBody>
      </p:sp>
      <p:sp>
        <p:nvSpPr>
          <p:cNvPr id="301" name="Google Shape;301;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312" name="Google Shape;312;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User akan merasa jengah dan bosan jika pernyataan, pertanyaan dan menu bahkan informasi yang dihasilkan terlalu panjang dan berbelit.</a:t>
            </a:r>
            <a:endParaRPr/>
          </a:p>
          <a:p>
            <a:pPr indent="0" lvl="0" marL="0" rtl="0" algn="l">
              <a:lnSpc>
                <a:spcPct val="100000"/>
              </a:lnSpc>
              <a:spcBef>
                <a:spcPts val="0"/>
              </a:spcBef>
              <a:spcAft>
                <a:spcPts val="0"/>
              </a:spcAft>
              <a:buSzPts val="1100"/>
              <a:buNone/>
            </a:pPr>
            <a:r>
              <a:rPr lang="en-US"/>
              <a:t>User lebih menyukai hal-hal yang bersifat sederhana tetapi mempunyai kekuatan/ bobot.</a:t>
            </a:r>
            <a:endParaRPr/>
          </a:p>
          <a:p>
            <a:pPr indent="0" lvl="0" marL="0" rtl="0" algn="l">
              <a:lnSpc>
                <a:spcPct val="100000"/>
              </a:lnSpc>
              <a:spcBef>
                <a:spcPts val="0"/>
              </a:spcBef>
              <a:spcAft>
                <a:spcPts val="0"/>
              </a:spcAft>
              <a:buSzPts val="1100"/>
              <a:buNone/>
            </a:pPr>
            <a:r>
              <a:t/>
            </a:r>
            <a:endParaRPr/>
          </a:p>
        </p:txBody>
      </p:sp>
      <p:sp>
        <p:nvSpPr>
          <p:cNvPr id="324" name="Google Shape;324;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336" name="Google Shape;336;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346" name="Google Shape;346;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4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356" name="Google Shape;356;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4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US" sz="1100" u="none" cap="none" strike="noStrike">
                <a:solidFill>
                  <a:schemeClr val="dk1"/>
                </a:solidFill>
                <a:latin typeface="Calibri"/>
                <a:ea typeface="Calibri"/>
                <a:cs typeface="Calibri"/>
                <a:sym typeface="Calibri"/>
              </a:rPr>
              <a:t>Dengan wireframe kita bisa menggiring client untuk fokus pada fitur, elemen dan posisinya dalam web tanpa terganggu perhatiannya oleh warna, typografi atau elemen desain lainnya.</a:t>
            </a:r>
            <a:endParaRPr/>
          </a:p>
          <a:p>
            <a:pPr indent="0" lvl="0" marL="0" marR="0" rtl="0" algn="l">
              <a:lnSpc>
                <a:spcPct val="100000"/>
              </a:lnSpc>
              <a:spcBef>
                <a:spcPts val="0"/>
              </a:spcBef>
              <a:spcAft>
                <a:spcPts val="0"/>
              </a:spcAft>
              <a:buClr>
                <a:srgbClr val="000000"/>
              </a:buClr>
              <a:buSzPts val="1400"/>
              <a:buFont typeface="Arial"/>
              <a:buNone/>
            </a:pPr>
            <a:r>
              <a:rPr b="0" i="0" lang="en-US" sz="1100" u="none" cap="none" strike="noStrike">
                <a:solidFill>
                  <a:schemeClr val="dk1"/>
                </a:solidFill>
                <a:latin typeface="Calibri"/>
                <a:ea typeface="Calibri"/>
                <a:cs typeface="Calibri"/>
                <a:sym typeface="Calibri"/>
              </a:rPr>
              <a:t>Ibarat rumah wireframe menyajikan layout rumah dalam bentuk draftnya dimana posisi kamar tamu, kamar tidur, kamar mandi, teras, dapur. Sehingga akan mudah bagi client untuk melihat sisi fungsionalitas dan usabilitynya.</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366" name="Google Shape;366;p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Calibri"/>
                <a:ea typeface="Calibri"/>
                <a:cs typeface="Calibri"/>
                <a:sym typeface="Calibri"/>
              </a:rPr>
              <a:t>Tugas pertama web designer itu adalah membuat rancangan layout website, misalnya sekedar membuat wireframe dengan coret-coret di kertas atau dengan tools atau mungkin langsung membuat di photoshop. Ini adalah contoh saat saya membuat wireframing di balsamiq mockups.</a:t>
            </a:r>
            <a:endParaRPr/>
          </a:p>
          <a:p>
            <a:pPr indent="0" lvl="0" marL="0" rtl="0" algn="l">
              <a:lnSpc>
                <a:spcPct val="100000"/>
              </a:lnSpc>
              <a:spcBef>
                <a:spcPts val="0"/>
              </a:spcBef>
              <a:spcAft>
                <a:spcPts val="0"/>
              </a:spcAft>
              <a:buSzPts val="1100"/>
              <a:buNone/>
            </a:pPr>
            <a:r>
              <a:t/>
            </a:r>
            <a:endParaRPr/>
          </a:p>
        </p:txBody>
      </p:sp>
      <p:sp>
        <p:nvSpPr>
          <p:cNvPr id="376" name="Google Shape;376;p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386" name="Google Shape;386;p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4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400" name="Google Shape;400;p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7" name="Google Shape;10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4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457" name="Google Shape;457;p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4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468" name="Google Shape;468;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4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478" name="Google Shape;478;p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p4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When color used to code redundant information, performance enhanced.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507" name="Google Shape;507;p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p5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1 	Warna Merah 		Keberanian, Kekuatan, Energi, Gairah, Semangat, Nafsu dan Adrenalin</a:t>
            </a:r>
            <a:endParaRPr/>
          </a:p>
          <a:p>
            <a:pPr indent="0" lvl="0" marL="0" rtl="0" algn="l">
              <a:lnSpc>
                <a:spcPct val="100000"/>
              </a:lnSpc>
              <a:spcBef>
                <a:spcPts val="0"/>
              </a:spcBef>
              <a:spcAft>
                <a:spcPts val="0"/>
              </a:spcAft>
              <a:buSzPts val="1100"/>
              <a:buNone/>
            </a:pPr>
            <a:r>
              <a:rPr lang="en-US"/>
              <a:t>2 	Warna Hijau 		Kesuburan, Kesegaran, Kedamaian dan Keseimbangan</a:t>
            </a:r>
            <a:endParaRPr/>
          </a:p>
          <a:p>
            <a:pPr indent="0" lvl="0" marL="0" rtl="0" algn="l">
              <a:lnSpc>
                <a:spcPct val="100000"/>
              </a:lnSpc>
              <a:spcBef>
                <a:spcPts val="0"/>
              </a:spcBef>
              <a:spcAft>
                <a:spcPts val="0"/>
              </a:spcAft>
              <a:buSzPts val="1100"/>
              <a:buNone/>
            </a:pPr>
            <a:r>
              <a:rPr lang="en-US"/>
              <a:t>3 	Warna Orange 	Kehangatan, Kenyamanan, Keceriaan</a:t>
            </a:r>
            <a:endParaRPr/>
          </a:p>
          <a:p>
            <a:pPr indent="0" lvl="0" marL="0" rtl="0" algn="l">
              <a:lnSpc>
                <a:spcPct val="100000"/>
              </a:lnSpc>
              <a:spcBef>
                <a:spcPts val="0"/>
              </a:spcBef>
              <a:spcAft>
                <a:spcPts val="0"/>
              </a:spcAft>
              <a:buSzPts val="1100"/>
              <a:buNone/>
            </a:pPr>
            <a:r>
              <a:rPr lang="en-US"/>
              <a:t>4 	Warna Kuning 	Ceria, Bahagia, Energik dan Optimis</a:t>
            </a:r>
            <a:endParaRPr/>
          </a:p>
          <a:p>
            <a:pPr indent="0" lvl="0" marL="0" rtl="0" algn="l">
              <a:lnSpc>
                <a:spcPct val="100000"/>
              </a:lnSpc>
              <a:spcBef>
                <a:spcPts val="0"/>
              </a:spcBef>
              <a:spcAft>
                <a:spcPts val="0"/>
              </a:spcAft>
              <a:buSzPts val="1100"/>
              <a:buNone/>
            </a:pPr>
            <a:r>
              <a:rPr lang="en-US"/>
              <a:t>5 	Warna Biru 		Stabil, Kecerdasan, Rasa Percaya Diri</a:t>
            </a:r>
            <a:endParaRPr/>
          </a:p>
          <a:p>
            <a:pPr indent="0" lvl="0" marL="0" rtl="0" algn="l">
              <a:lnSpc>
                <a:spcPct val="100000"/>
              </a:lnSpc>
              <a:spcBef>
                <a:spcPts val="0"/>
              </a:spcBef>
              <a:spcAft>
                <a:spcPts val="0"/>
              </a:spcAft>
              <a:buSzPts val="1100"/>
              <a:buNone/>
            </a:pPr>
            <a:r>
              <a:rPr lang="en-US"/>
              <a:t>6 	Warna Ungu 		Keaakraban dan Rasa Aman</a:t>
            </a:r>
            <a:endParaRPr/>
          </a:p>
          <a:p>
            <a:pPr indent="0" lvl="0" marL="0" rtl="0" algn="l">
              <a:lnSpc>
                <a:spcPct val="100000"/>
              </a:lnSpc>
              <a:spcBef>
                <a:spcPts val="0"/>
              </a:spcBef>
              <a:spcAft>
                <a:spcPts val="0"/>
              </a:spcAft>
              <a:buSzPts val="1100"/>
              <a:buNone/>
            </a:pPr>
            <a:r>
              <a:rPr lang="en-US"/>
              <a:t>7 	Warna Hitam 		Hampa, Duka dan Misterius</a:t>
            </a:r>
            <a:endParaRPr/>
          </a:p>
          <a:p>
            <a:pPr indent="0" lvl="0" marL="0" rtl="0" algn="l">
              <a:lnSpc>
                <a:spcPct val="100000"/>
              </a:lnSpc>
              <a:spcBef>
                <a:spcPts val="0"/>
              </a:spcBef>
              <a:spcAft>
                <a:spcPts val="0"/>
              </a:spcAft>
              <a:buSzPts val="1100"/>
              <a:buNone/>
            </a:pPr>
            <a:r>
              <a:rPr lang="en-US"/>
              <a:t>8 	Warna Putih 		Bersih, Suci, Ringan dan Kebebasan</a:t>
            </a:r>
            <a:endParaRPr/>
          </a:p>
          <a:p>
            <a:pPr indent="0" lvl="0" marL="0" rtl="0" algn="l">
              <a:lnSpc>
                <a:spcPct val="100000"/>
              </a:lnSpc>
              <a:spcBef>
                <a:spcPts val="0"/>
              </a:spcBef>
              <a:spcAft>
                <a:spcPts val="0"/>
              </a:spcAft>
              <a:buSzPts val="1100"/>
              <a:buNone/>
            </a:pPr>
            <a:r>
              <a:rPr lang="en-US"/>
              <a:t>9 	Warna Coklat 		Keakraban dan Rasa Aman</a:t>
            </a:r>
            <a:endParaRPr/>
          </a:p>
          <a:p>
            <a:pPr indent="0" lvl="0" marL="0" rtl="0" algn="l">
              <a:lnSpc>
                <a:spcPct val="100000"/>
              </a:lnSpc>
              <a:spcBef>
                <a:spcPts val="0"/>
              </a:spcBef>
              <a:spcAft>
                <a:spcPts val="0"/>
              </a:spcAft>
              <a:buSzPts val="1100"/>
              <a:buNone/>
            </a:pPr>
            <a:r>
              <a:rPr lang="en-US"/>
              <a:t>10 	Abu – Abu 		Keseriusan, Kestabilan, Kemandirian dan Tanggung Jawab</a:t>
            </a:r>
            <a:endParaRPr/>
          </a:p>
          <a:p>
            <a:pPr indent="0" lvl="0" marL="0" rtl="0" algn="l">
              <a:lnSpc>
                <a:spcPct val="100000"/>
              </a:lnSpc>
              <a:spcBef>
                <a:spcPts val="0"/>
              </a:spcBef>
              <a:spcAft>
                <a:spcPts val="0"/>
              </a:spcAft>
              <a:buSzPts val="1100"/>
              <a:buNone/>
            </a:pPr>
            <a:r>
              <a:rPr lang="en-US"/>
              <a:t>11 	Warna Emas 		Prestasi, Kesuksesan, Kemewahan, Kemenangan dan Kemakmuran</a:t>
            </a:r>
            <a:endParaRPr/>
          </a:p>
          <a:p>
            <a:pPr indent="0" lvl="0" marL="0" rtl="0" algn="l">
              <a:lnSpc>
                <a:spcPct val="100000"/>
              </a:lnSpc>
              <a:spcBef>
                <a:spcPts val="0"/>
              </a:spcBef>
              <a:spcAft>
                <a:spcPts val="0"/>
              </a:spcAft>
              <a:buSzPts val="1100"/>
              <a:buNone/>
            </a:pPr>
            <a:r>
              <a:rPr lang="en-US"/>
              <a:t>12 	Tosca 			Ketenangan dan Kesabaran</a:t>
            </a:r>
            <a:endParaRPr/>
          </a:p>
          <a:p>
            <a:pPr indent="0" lvl="0" marL="0" rtl="0" algn="l">
              <a:lnSpc>
                <a:spcPct val="100000"/>
              </a:lnSpc>
              <a:spcBef>
                <a:spcPts val="0"/>
              </a:spcBef>
              <a:spcAft>
                <a:spcPts val="0"/>
              </a:spcAft>
              <a:buSzPts val="1100"/>
              <a:buNone/>
            </a:pPr>
            <a:r>
              <a:rPr lang="en-US"/>
              <a:t>13 	Warna Magenta 	Keseimbangan Fisik, Mental, Spiritual dan Emosional</a:t>
            </a:r>
            <a:endParaRPr/>
          </a:p>
          <a:p>
            <a:pPr indent="0" lvl="0" marL="0" rtl="0" algn="l">
              <a:lnSpc>
                <a:spcPct val="100000"/>
              </a:lnSpc>
              <a:spcBef>
                <a:spcPts val="0"/>
              </a:spcBef>
              <a:spcAft>
                <a:spcPts val="0"/>
              </a:spcAft>
              <a:buSzPts val="1100"/>
              <a:buNone/>
            </a:pPr>
            <a:r>
              <a:t/>
            </a:r>
            <a:endParaRPr/>
          </a:p>
        </p:txBody>
      </p:sp>
      <p:sp>
        <p:nvSpPr>
          <p:cNvPr id="536" name="Google Shape;536;p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5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547" name="Google Shape;547;p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p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559" name="Google Shape;559;p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5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571" name="Google Shape;571;p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3" name="Google Shape;583;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p5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3" name="Google Shape;593;p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US"/>
              <a:t>User interface sendiri menggabungkan konsep desain visual, desain interasi, dan infrastruktur informasi. Tujuan dari user interface adalah untuk meningkatkan usability dan tentunya user experience.</a:t>
            </a:r>
            <a:endParaRPr/>
          </a:p>
          <a:p>
            <a:pPr indent="0" lvl="0" marL="0" rtl="0" algn="l">
              <a:lnSpc>
                <a:spcPct val="100000"/>
              </a:lnSpc>
              <a:spcBef>
                <a:spcPts val="0"/>
              </a:spcBef>
              <a:spcAft>
                <a:spcPts val="0"/>
              </a:spcAft>
              <a:buSzPts val="1400"/>
              <a:buNone/>
            </a:pPr>
            <a:r>
              <a:t/>
            </a:r>
            <a:endParaRPr/>
          </a:p>
        </p:txBody>
      </p:sp>
      <p:sp>
        <p:nvSpPr>
          <p:cNvPr id="117" name="Google Shape;11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p5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03" name="Google Shape;603;p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p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4" name="Google Shape;614;p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p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5" name="Google Shape;625;p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p5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5" name="Google Shape;635;p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p5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5" name="Google Shape;645;p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p6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6" name="Google Shape;656;p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7" name="Google Shape;667;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p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7" name="Google Shape;67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93e45fe6fd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u="sng">
                <a:solidFill>
                  <a:schemeClr val="hlink"/>
                </a:solidFill>
                <a:hlinkClick r:id="rId2"/>
              </a:rPr>
              <a:t>https://drive.google.com/file/d/1jKnBDUesjTeEQ0fGjHWxVtKbRe2okeqs/view</a:t>
            </a:r>
            <a:endParaRPr/>
          </a:p>
        </p:txBody>
      </p:sp>
      <p:sp>
        <p:nvSpPr>
          <p:cNvPr id="687" name="Google Shape;687;g93e45fe6fd_0_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8" name="Google Shape;128;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Jelas: Tentunya tujuan dari desain UI adalah agar orang-orang bisa menggunakan dan berinteraksi dengan sistem Anda dengan mudah.</a:t>
            </a:r>
            <a:endParaRPr/>
          </a:p>
          <a:p>
            <a:pPr indent="0" lvl="0" marL="0" rtl="0" algn="l">
              <a:lnSpc>
                <a:spcPct val="100000"/>
              </a:lnSpc>
              <a:spcBef>
                <a:spcPts val="0"/>
              </a:spcBef>
              <a:spcAft>
                <a:spcPts val="0"/>
              </a:spcAft>
              <a:buSzPts val="1100"/>
              <a:buNone/>
            </a:pPr>
            <a:r>
              <a:rPr lang="en-US"/>
              <a:t>Singkat: Tentunya memiliki UI yang jelas akan membuat UX Anda bagus, tetapi Anda juga harus hati-hati agar penjelasan Anda tidak terlalu panjang. </a:t>
            </a:r>
            <a:endParaRPr/>
          </a:p>
          <a:p>
            <a:pPr indent="0" lvl="0" marL="0" rtl="0" algn="l">
              <a:lnSpc>
                <a:spcPct val="100000"/>
              </a:lnSpc>
              <a:spcBef>
                <a:spcPts val="0"/>
              </a:spcBef>
              <a:spcAft>
                <a:spcPts val="0"/>
              </a:spcAft>
              <a:buSzPts val="1100"/>
              <a:buNone/>
            </a:pPr>
            <a:r>
              <a:rPr lang="en-US"/>
              <a:t>Familiar: Familiar yang dimaksud disini adalah sesuatu yang sudah pernah dilihat sebelumnya. Kalau Anda familiar dengan sesuatu, Anda pasti tahu kan apa yang harus dilakukan</a:t>
            </a:r>
            <a:endParaRPr/>
          </a:p>
          <a:p>
            <a:pPr indent="0" lvl="0" marL="0" rtl="0" algn="l">
              <a:lnSpc>
                <a:spcPct val="100000"/>
              </a:lnSpc>
              <a:spcBef>
                <a:spcPts val="0"/>
              </a:spcBef>
              <a:spcAft>
                <a:spcPts val="0"/>
              </a:spcAft>
              <a:buSzPts val="1100"/>
              <a:buNone/>
            </a:pPr>
            <a:r>
              <a:rPr lang="en-US"/>
              <a:t>Responsif: Interface website Anda harus bisa bekerja dengan cepat. Jika interface Anda bisa loading dengan cepat tentunya user experience Anda juga akan semakin baik.</a:t>
            </a:r>
            <a:endParaRPr/>
          </a:p>
          <a:p>
            <a:pPr indent="0" lvl="0" marL="0" rtl="0" algn="l">
              <a:lnSpc>
                <a:spcPct val="100000"/>
              </a:lnSpc>
              <a:spcBef>
                <a:spcPts val="0"/>
              </a:spcBef>
              <a:spcAft>
                <a:spcPts val="0"/>
              </a:spcAft>
              <a:buSzPts val="1100"/>
              <a:buNone/>
            </a:pPr>
            <a:r>
              <a:rPr lang="en-US"/>
              <a:t>Konsisten: Dalam mengembangkan user interface, konsistensi pada interface dapat membantu user untuk mengerti pola.</a:t>
            </a:r>
            <a:endParaRPr/>
          </a:p>
          <a:p>
            <a:pPr indent="0" lvl="0" marL="0" rtl="0" algn="l">
              <a:lnSpc>
                <a:spcPct val="100000"/>
              </a:lnSpc>
              <a:spcBef>
                <a:spcPts val="0"/>
              </a:spcBef>
              <a:spcAft>
                <a:spcPts val="0"/>
              </a:spcAft>
              <a:buSzPts val="1100"/>
              <a:buNone/>
            </a:pPr>
            <a:r>
              <a:rPr lang="en-US"/>
              <a:t>Menarik: Yang dimaksud dengan menarik disini adalah interface Anda menarik untuk digunakan. Tetapi Anda juga harus tetap memerhatikan fungsi website Anda agar mereka tetap berfungsi dengan baik.</a:t>
            </a:r>
            <a:endParaRPr/>
          </a:p>
          <a:p>
            <a:pPr indent="0" lvl="0" marL="0" rtl="0" algn="l">
              <a:lnSpc>
                <a:spcPct val="100000"/>
              </a:lnSpc>
              <a:spcBef>
                <a:spcPts val="0"/>
              </a:spcBef>
              <a:spcAft>
                <a:spcPts val="0"/>
              </a:spcAft>
              <a:buSzPts val="1100"/>
              <a:buNone/>
            </a:pPr>
            <a:r>
              <a:rPr lang="en-US"/>
              <a:t>Efisien: User interface yang baik harus memastikan bahwa website dan aplikasinya bisa digunakan dengan efisien. </a:t>
            </a:r>
            <a:endParaRPr/>
          </a:p>
          <a:p>
            <a:pPr indent="0" lvl="0" marL="0" rtl="0" algn="l">
              <a:lnSpc>
                <a:spcPct val="100000"/>
              </a:lnSpc>
              <a:spcBef>
                <a:spcPts val="0"/>
              </a:spcBef>
              <a:spcAft>
                <a:spcPts val="0"/>
              </a:spcAft>
              <a:buSzPts val="1400"/>
              <a:buNone/>
            </a:pPr>
            <a:r>
              <a:t/>
            </a:r>
            <a:endParaRPr/>
          </a:p>
        </p:txBody>
      </p:sp>
      <p:sp>
        <p:nvSpPr>
          <p:cNvPr id="139" name="Google Shape;139;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0" name="Google Shape;150;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Dokumen spesifikasi ini merupakan dokumen spesifikasi yang harus ada dalam setiap pembuatan aplikasi/perangkat lunak.</a:t>
            </a:r>
            <a:endParaRPr/>
          </a:p>
        </p:txBody>
      </p:sp>
      <p:sp>
        <p:nvSpPr>
          <p:cNvPr id="160" name="Google Shape;160;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rPr lang="en-US"/>
              <a:t>1. Command language merupakan interaksi manusia dan komputer yang tradisional dan orisinil, dapat dikatakan orisinil karena semua interaksi melalui menu, form dan direct.</a:t>
            </a:r>
            <a:endParaRPr/>
          </a:p>
          <a:p>
            <a:pPr indent="0" lvl="0" marL="0" rtl="0" algn="l">
              <a:lnSpc>
                <a:spcPct val="100000"/>
              </a:lnSpc>
              <a:spcBef>
                <a:spcPts val="0"/>
              </a:spcBef>
              <a:spcAft>
                <a:spcPts val="0"/>
              </a:spcAft>
              <a:buSzPts val="1100"/>
              <a:buNone/>
            </a:pPr>
            <a:r>
              <a:rPr lang="en-US"/>
              <a:t>2. Menu Interaction memberikan beberapa pilihan kepada user berbentuk daftar menu yang isinya adalah perintah kepada komputer sesuai dengan menu yang terdaftar, nama perintah yang dijalankan harus sesuai dengan nama pilihan menu.</a:t>
            </a:r>
            <a:endParaRPr/>
          </a:p>
          <a:p>
            <a:pPr indent="0" lvl="0" marL="0" rtl="0" algn="l">
              <a:lnSpc>
                <a:spcPct val="100000"/>
              </a:lnSpc>
              <a:spcBef>
                <a:spcPts val="0"/>
              </a:spcBef>
              <a:spcAft>
                <a:spcPts val="0"/>
              </a:spcAft>
              <a:buSzPts val="1100"/>
              <a:buNone/>
            </a:pPr>
            <a:r>
              <a:rPr lang="en-US"/>
              <a:t>3. Form interaction, cara sebuah sistem untuk meminta data atau informasi dari user dengan member petunjuk kepada user untuk mengisi area area dan melengkapi data pada kategori dan bagian bagian yang telah disediakan oleh form.</a:t>
            </a:r>
            <a:endParaRPr/>
          </a:p>
          <a:p>
            <a:pPr indent="0" lvl="0" marL="0" rtl="0" algn="l">
              <a:lnSpc>
                <a:spcPct val="100000"/>
              </a:lnSpc>
              <a:spcBef>
                <a:spcPts val="0"/>
              </a:spcBef>
              <a:spcAft>
                <a:spcPts val="0"/>
              </a:spcAft>
              <a:buSzPts val="1100"/>
              <a:buNone/>
            </a:pPr>
            <a:r>
              <a:rPr lang="en-US"/>
              <a:t>4. Interaksi langsung dengan objek pada layer sehingga aktivitas akan dikerjakan oleh komputer ketika pengguna memberikan instruksi langsung yang ada pada layar komputer.</a:t>
            </a:r>
            <a:endParaRPr/>
          </a:p>
          <a:p>
            <a:pPr indent="0" lvl="0" marL="0" rtl="0" algn="l">
              <a:lnSpc>
                <a:spcPct val="100000"/>
              </a:lnSpc>
              <a:spcBef>
                <a:spcPts val="0"/>
              </a:spcBef>
              <a:spcAft>
                <a:spcPts val="0"/>
              </a:spcAft>
              <a:buSzPts val="1100"/>
              <a:buNone/>
            </a:pPr>
            <a:r>
              <a:rPr lang="en-US"/>
              <a:t>5. Perintah dengan menggunakan Bahasa manusia yang digunakan manusia untuk berkomunikasi sehari hari. Program yang dapat menerima perintah menggunakan natural language dapat disebut sebagai artificial intelligence.</a:t>
            </a:r>
            <a:endParaRPr/>
          </a:p>
        </p:txBody>
      </p:sp>
      <p:sp>
        <p:nvSpPr>
          <p:cNvPr id="171" name="Google Shape;171;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0"/>
          <p:cNvSpPr txBox="1"/>
          <p:nvPr>
            <p:ph type="ctrTitle"/>
          </p:nvPr>
        </p:nvSpPr>
        <p:spPr>
          <a:xfrm>
            <a:off x="685800" y="841772"/>
            <a:ext cx="7772400" cy="17907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0"/>
          <p:cNvSpPr txBox="1"/>
          <p:nvPr>
            <p:ph idx="1" type="subTitle"/>
          </p:nvPr>
        </p:nvSpPr>
        <p:spPr>
          <a:xfrm>
            <a:off x="1143000" y="2701528"/>
            <a:ext cx="6858000" cy="1241700"/>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0"/>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0"/>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0"/>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9"/>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9"/>
          <p:cNvSpPr txBox="1"/>
          <p:nvPr>
            <p:ph idx="1" type="body"/>
          </p:nvPr>
        </p:nvSpPr>
        <p:spPr>
          <a:xfrm rot="5400000">
            <a:off x="2940300" y="-942431"/>
            <a:ext cx="3263400" cy="78867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9"/>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9"/>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9"/>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0"/>
          <p:cNvSpPr txBox="1"/>
          <p:nvPr>
            <p:ph type="title"/>
          </p:nvPr>
        </p:nvSpPr>
        <p:spPr>
          <a:xfrm rot="5400000">
            <a:off x="5350050" y="1467544"/>
            <a:ext cx="4359000" cy="1971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0"/>
          <p:cNvSpPr txBox="1"/>
          <p:nvPr>
            <p:ph idx="1" type="body"/>
          </p:nvPr>
        </p:nvSpPr>
        <p:spPr>
          <a:xfrm rot="5400000">
            <a:off x="1349475" y="-447056"/>
            <a:ext cx="4359000" cy="58008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0"/>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0"/>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0"/>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1"/>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1"/>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1"/>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1"/>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1"/>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2"/>
          <p:cNvSpPr txBox="1"/>
          <p:nvPr>
            <p:ph type="title"/>
          </p:nvPr>
        </p:nvSpPr>
        <p:spPr>
          <a:xfrm>
            <a:off x="623888" y="1282304"/>
            <a:ext cx="7886700" cy="21396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2"/>
          <p:cNvSpPr txBox="1"/>
          <p:nvPr>
            <p:ph idx="1" type="body"/>
          </p:nvPr>
        </p:nvSpPr>
        <p:spPr>
          <a:xfrm>
            <a:off x="623888" y="3442098"/>
            <a:ext cx="7886700" cy="11250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sz="2400">
                <a:solidFill>
                  <a:schemeClr val="dk1"/>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2"/>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2"/>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2"/>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3"/>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3"/>
          <p:cNvSpPr txBox="1"/>
          <p:nvPr>
            <p:ph idx="1" type="body"/>
          </p:nvPr>
        </p:nvSpPr>
        <p:spPr>
          <a:xfrm>
            <a:off x="628650" y="1369219"/>
            <a:ext cx="38862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3"/>
          <p:cNvSpPr txBox="1"/>
          <p:nvPr>
            <p:ph idx="2" type="body"/>
          </p:nvPr>
        </p:nvSpPr>
        <p:spPr>
          <a:xfrm>
            <a:off x="4629150" y="1369219"/>
            <a:ext cx="3886200" cy="32634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3"/>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3"/>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4"/>
          <p:cNvSpPr txBox="1"/>
          <p:nvPr>
            <p:ph type="title"/>
          </p:nvPr>
        </p:nvSpPr>
        <p:spPr>
          <a:xfrm>
            <a:off x="629841"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4"/>
          <p:cNvSpPr txBox="1"/>
          <p:nvPr>
            <p:ph idx="1" type="body"/>
          </p:nvPr>
        </p:nvSpPr>
        <p:spPr>
          <a:xfrm>
            <a:off x="629842" y="1260872"/>
            <a:ext cx="3868200" cy="6180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4"/>
          <p:cNvSpPr txBox="1"/>
          <p:nvPr>
            <p:ph idx="2" type="body"/>
          </p:nvPr>
        </p:nvSpPr>
        <p:spPr>
          <a:xfrm>
            <a:off x="629842" y="1878806"/>
            <a:ext cx="3868200" cy="2763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4"/>
          <p:cNvSpPr txBox="1"/>
          <p:nvPr>
            <p:ph idx="3" type="body"/>
          </p:nvPr>
        </p:nvSpPr>
        <p:spPr>
          <a:xfrm>
            <a:off x="4629150" y="1260872"/>
            <a:ext cx="3887400" cy="6180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4"/>
          <p:cNvSpPr txBox="1"/>
          <p:nvPr>
            <p:ph idx="4" type="body"/>
          </p:nvPr>
        </p:nvSpPr>
        <p:spPr>
          <a:xfrm>
            <a:off x="4629150" y="1878806"/>
            <a:ext cx="3887400" cy="2763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4"/>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4"/>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4"/>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5"/>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5"/>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5"/>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5"/>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6"/>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6"/>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6"/>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7"/>
          <p:cNvSpPr txBox="1"/>
          <p:nvPr>
            <p:ph type="title"/>
          </p:nvPr>
        </p:nvSpPr>
        <p:spPr>
          <a:xfrm>
            <a:off x="629841" y="342900"/>
            <a:ext cx="2949300" cy="12000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7"/>
          <p:cNvSpPr txBox="1"/>
          <p:nvPr>
            <p:ph idx="1" type="body"/>
          </p:nvPr>
        </p:nvSpPr>
        <p:spPr>
          <a:xfrm>
            <a:off x="3887391" y="740569"/>
            <a:ext cx="4629300" cy="3655200"/>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7"/>
          <p:cNvSpPr txBox="1"/>
          <p:nvPr>
            <p:ph idx="2"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7"/>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7"/>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7"/>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8"/>
          <p:cNvSpPr txBox="1"/>
          <p:nvPr>
            <p:ph type="title"/>
          </p:nvPr>
        </p:nvSpPr>
        <p:spPr>
          <a:xfrm>
            <a:off x="629841" y="342900"/>
            <a:ext cx="2949300" cy="12000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8"/>
          <p:cNvSpPr/>
          <p:nvPr>
            <p:ph idx="2" type="pic"/>
          </p:nvPr>
        </p:nvSpPr>
        <p:spPr>
          <a:xfrm>
            <a:off x="3887391" y="740569"/>
            <a:ext cx="4629300" cy="36552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8"/>
          <p:cNvSpPr txBox="1"/>
          <p:nvPr>
            <p:ph idx="1"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8"/>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8"/>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8"/>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628650" y="273844"/>
            <a:ext cx="7886700" cy="9942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9"/>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9"/>
          <p:cNvSpPr txBox="1"/>
          <p:nvPr>
            <p:ph idx="10" type="dt"/>
          </p:nvPr>
        </p:nvSpPr>
        <p:spPr>
          <a:xfrm>
            <a:off x="628650" y="4767263"/>
            <a:ext cx="20574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9"/>
          <p:cNvSpPr txBox="1"/>
          <p:nvPr>
            <p:ph idx="11" type="ftr"/>
          </p:nvPr>
        </p:nvSpPr>
        <p:spPr>
          <a:xfrm>
            <a:off x="3028950" y="4767263"/>
            <a:ext cx="30861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9"/>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9.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6.png"/><Relationship Id="rId7"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2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23.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14.png"/><Relationship Id="rId6"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20.png"/><Relationship Id="rId6"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25.png"/><Relationship Id="rId6"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2.png"/><Relationship Id="rId6"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6.png"/><Relationship Id="rId4" Type="http://schemas.openxmlformats.org/officeDocument/2006/relationships/image" Target="../media/image2.png"/><Relationship Id="rId9" Type="http://schemas.openxmlformats.org/officeDocument/2006/relationships/image" Target="../media/image4.png"/><Relationship Id="rId5" Type="http://schemas.openxmlformats.org/officeDocument/2006/relationships/hyperlink" Target="https://designsystem.digital.gov/components/" TargetMode="External"/><Relationship Id="rId6" Type="http://schemas.openxmlformats.org/officeDocument/2006/relationships/hyperlink" Target="https://material.io/develop/web/" TargetMode="External"/><Relationship Id="rId7" Type="http://schemas.openxmlformats.org/officeDocument/2006/relationships/hyperlink" Target="https://material.io/develop/android/components/" TargetMode="External"/><Relationship Id="rId8" Type="http://schemas.openxmlformats.org/officeDocument/2006/relationships/hyperlink" Target="https://material.io/design/component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2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2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31.png"/><Relationship Id="rId4" Type="http://schemas.openxmlformats.org/officeDocument/2006/relationships/image" Target="../media/image36.png"/><Relationship Id="rId5" Type="http://schemas.openxmlformats.org/officeDocument/2006/relationships/image" Target="../media/image28.png"/><Relationship Id="rId6" Type="http://schemas.openxmlformats.org/officeDocument/2006/relationships/image" Target="../media/image29.png"/><Relationship Id="rId7" Type="http://schemas.openxmlformats.org/officeDocument/2006/relationships/image" Target="../media/image34.png"/><Relationship Id="rId8"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g93e45fe6fd_0_0"/>
          <p:cNvPicPr preferRelativeResize="0"/>
          <p:nvPr/>
        </p:nvPicPr>
        <p:blipFill rotWithShape="1">
          <a:blip r:embed="rId3">
            <a:alphaModFix/>
          </a:blip>
          <a:srcRect b="-7458" l="0" r="0" t="16715"/>
          <a:stretch/>
        </p:blipFill>
        <p:spPr>
          <a:xfrm>
            <a:off x="0" y="-57150"/>
            <a:ext cx="9144000" cy="5791200"/>
          </a:xfrm>
          <a:prstGeom prst="rect">
            <a:avLst/>
          </a:prstGeom>
          <a:noFill/>
          <a:ln>
            <a:noFill/>
          </a:ln>
        </p:spPr>
      </p:pic>
      <p:pic>
        <p:nvPicPr>
          <p:cNvPr id="85" name="Google Shape;85;g93e45fe6fd_0_0"/>
          <p:cNvPicPr preferRelativeResize="0"/>
          <p:nvPr/>
        </p:nvPicPr>
        <p:blipFill rotWithShape="1">
          <a:blip r:embed="rId3">
            <a:alphaModFix/>
          </a:blip>
          <a:srcRect b="82221" l="0" r="72915" t="0"/>
          <a:stretch/>
        </p:blipFill>
        <p:spPr>
          <a:xfrm>
            <a:off x="6293038" y="-57150"/>
            <a:ext cx="2476500" cy="1219200"/>
          </a:xfrm>
          <a:prstGeom prst="rect">
            <a:avLst/>
          </a:prstGeom>
          <a:noFill/>
          <a:ln>
            <a:noFill/>
          </a:ln>
        </p:spPr>
      </p:pic>
      <p:sp>
        <p:nvSpPr>
          <p:cNvPr id="86" name="Google Shape;86;g93e45fe6fd_0_0"/>
          <p:cNvSpPr txBox="1"/>
          <p:nvPr/>
        </p:nvSpPr>
        <p:spPr>
          <a:xfrm>
            <a:off x="4121390" y="2823224"/>
            <a:ext cx="4734000" cy="66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600"/>
              <a:buFont typeface="Arial"/>
              <a:buNone/>
            </a:pPr>
            <a:r>
              <a:rPr b="1" i="0" lang="en-US" sz="1600" u="none" cap="none" strike="noStrike">
                <a:solidFill>
                  <a:schemeClr val="lt1"/>
                </a:solidFill>
                <a:latin typeface="Arial"/>
                <a:ea typeface="Arial"/>
                <a:cs typeface="Arial"/>
                <a:sym typeface="Arial"/>
              </a:rPr>
              <a:t>Pertemuan #2: PART 1</a:t>
            </a:r>
            <a:endParaRPr b="0" i="0" sz="1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600"/>
              <a:buFont typeface="Arial"/>
              <a:buNone/>
            </a:pPr>
            <a:r>
              <a:rPr b="1" i="0" lang="en-US" sz="1600" u="none" cap="none" strike="noStrike">
                <a:solidFill>
                  <a:schemeClr val="lt1"/>
                </a:solidFill>
                <a:latin typeface="Arial"/>
                <a:ea typeface="Arial"/>
                <a:cs typeface="Arial"/>
                <a:sym typeface="Arial"/>
              </a:rPr>
              <a:t>Mengidentifikasi Rancangan User Interface</a:t>
            </a:r>
            <a:endParaRPr b="0" i="0" sz="16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000"/>
              <a:buFont typeface="Arial"/>
              <a:buNone/>
            </a:pPr>
            <a:r>
              <a:t/>
            </a:r>
            <a:endParaRPr b="1" i="0" sz="1600" u="none" cap="none" strike="noStrike">
              <a:solidFill>
                <a:schemeClr val="lt1"/>
              </a:solidFill>
              <a:latin typeface="Cambria"/>
              <a:ea typeface="Cambria"/>
              <a:cs typeface="Cambria"/>
              <a:sym typeface="Cambria"/>
            </a:endParaRPr>
          </a:p>
        </p:txBody>
      </p:sp>
      <p:grpSp>
        <p:nvGrpSpPr>
          <p:cNvPr id="87" name="Google Shape;87;g93e45fe6fd_0_0"/>
          <p:cNvGrpSpPr/>
          <p:nvPr/>
        </p:nvGrpSpPr>
        <p:grpSpPr>
          <a:xfrm>
            <a:off x="0" y="4038598"/>
            <a:ext cx="9144000" cy="1219200"/>
            <a:chOff x="0" y="4038598"/>
            <a:chExt cx="9144000" cy="1219200"/>
          </a:xfrm>
        </p:grpSpPr>
        <p:pic>
          <p:nvPicPr>
            <p:cNvPr id="88" name="Google Shape;88;g93e45fe6fd_0_0"/>
            <p:cNvPicPr preferRelativeResize="0"/>
            <p:nvPr/>
          </p:nvPicPr>
          <p:blipFill rotWithShape="1">
            <a:blip r:embed="rId3">
              <a:alphaModFix/>
            </a:blip>
            <a:srcRect b="0" l="0" r="0" t="82221"/>
            <a:stretch/>
          </p:blipFill>
          <p:spPr>
            <a:xfrm>
              <a:off x="0" y="4038598"/>
              <a:ext cx="9144000" cy="1219200"/>
            </a:xfrm>
            <a:prstGeom prst="rect">
              <a:avLst/>
            </a:prstGeom>
            <a:noFill/>
            <a:ln>
              <a:noFill/>
            </a:ln>
          </p:spPr>
        </p:pic>
        <p:pic>
          <p:nvPicPr>
            <p:cNvPr id="89" name="Google Shape;89;g93e45fe6fd_0_0"/>
            <p:cNvPicPr preferRelativeResize="0"/>
            <p:nvPr/>
          </p:nvPicPr>
          <p:blipFill rotWithShape="1">
            <a:blip r:embed="rId3">
              <a:alphaModFix/>
            </a:blip>
            <a:srcRect b="84735" l="73536" r="-2" t="11767"/>
            <a:stretch/>
          </p:blipFill>
          <p:spPr>
            <a:xfrm>
              <a:off x="8690517" y="4826682"/>
              <a:ext cx="349406" cy="316819"/>
            </a:xfrm>
            <a:prstGeom prst="rect">
              <a:avLst/>
            </a:prstGeom>
            <a:noFill/>
            <a:ln>
              <a:noFill/>
            </a:ln>
          </p:spPr>
        </p:pic>
      </p:grpSp>
      <p:sp>
        <p:nvSpPr>
          <p:cNvPr id="90" name="Google Shape;90;g93e45fe6fd_0_0"/>
          <p:cNvSpPr txBox="1"/>
          <p:nvPr/>
        </p:nvSpPr>
        <p:spPr>
          <a:xfrm>
            <a:off x="4121390" y="1660491"/>
            <a:ext cx="4734000" cy="66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US" sz="1800" u="none" cap="none" strike="noStrike">
                <a:solidFill>
                  <a:srgbClr val="FFFFFF"/>
                </a:solidFill>
                <a:latin typeface="Cambria"/>
                <a:ea typeface="Cambria"/>
                <a:cs typeface="Cambria"/>
                <a:sym typeface="Cambria"/>
              </a:rPr>
              <a:t>Vocational School Graduate Academy</a:t>
            </a:r>
            <a:endParaRPr b="1" i="0" sz="1800" u="none" cap="none" strike="noStrike">
              <a:solidFill>
                <a:srgbClr val="FFFFFF"/>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3000"/>
              <a:buFont typeface="Arial"/>
              <a:buNone/>
            </a:pPr>
            <a:r>
              <a:t/>
            </a:r>
            <a:endParaRPr b="1" i="0" sz="1700" u="none" cap="none" strike="noStrike">
              <a:solidFill>
                <a:srgbClr val="FFFFFF"/>
              </a:solidFill>
              <a:latin typeface="Cambria"/>
              <a:ea typeface="Cambria"/>
              <a:cs typeface="Cambria"/>
              <a:sym typeface="Cambria"/>
            </a:endParaRPr>
          </a:p>
          <a:p>
            <a:pPr indent="0" lvl="0" marL="0" marR="0" rtl="0" algn="ctr">
              <a:lnSpc>
                <a:spcPct val="100000"/>
              </a:lnSpc>
              <a:spcBef>
                <a:spcPts val="0"/>
              </a:spcBef>
              <a:spcAft>
                <a:spcPts val="0"/>
              </a:spcAft>
              <a:buClr>
                <a:srgbClr val="000000"/>
              </a:buClr>
              <a:buSzPts val="3000"/>
              <a:buFont typeface="Arial"/>
              <a:buNone/>
            </a:pPr>
            <a:r>
              <a:rPr b="1" i="0" lang="en-US" sz="1900" u="none" cap="none" strike="noStrike">
                <a:solidFill>
                  <a:srgbClr val="FFFF00"/>
                </a:solidFill>
                <a:latin typeface="Cambria"/>
                <a:ea typeface="Cambria"/>
                <a:cs typeface="Cambria"/>
                <a:sym typeface="Cambria"/>
              </a:rPr>
              <a:t>Web Developer</a:t>
            </a:r>
            <a:endParaRPr b="1" i="0" sz="1900" u="none" cap="none" strike="noStrike">
              <a:solidFill>
                <a:srgbClr val="FFFF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rgbClr val="FFFFFF"/>
              </a:solidFill>
              <a:latin typeface="Cambria"/>
              <a:ea typeface="Cambria"/>
              <a:cs typeface="Cambria"/>
              <a:sym typeface="Cambr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27"/>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186" name="Google Shape;186;p27"/>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87" name="Google Shape;187;p27"/>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188" name="Google Shape;188;p27"/>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189" name="Google Shape;189;p27"/>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Arial"/>
                <a:ea typeface="Arial"/>
                <a:cs typeface="Arial"/>
                <a:sym typeface="Arial"/>
              </a:rPr>
              <a:t>Contoh Command Language Interaction</a:t>
            </a:r>
            <a:endParaRPr b="1" i="0" sz="2000" u="none" cap="none" strike="noStrike">
              <a:solidFill>
                <a:srgbClr val="002060"/>
              </a:solidFill>
              <a:latin typeface="Arial"/>
              <a:ea typeface="Arial"/>
              <a:cs typeface="Arial"/>
              <a:sym typeface="Arial"/>
            </a:endParaRPr>
          </a:p>
        </p:txBody>
      </p:sp>
      <p:sp>
        <p:nvSpPr>
          <p:cNvPr id="190" name="Google Shape;190;p27"/>
          <p:cNvSpPr/>
          <p:nvPr/>
        </p:nvSpPr>
        <p:spPr>
          <a:xfrm>
            <a:off x="4572000" y="876953"/>
            <a:ext cx="4223208" cy="1769675"/>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2700"/>
              <a:buFont typeface="Noto Sans Symbols"/>
              <a:buChar char="❖"/>
            </a:pPr>
            <a:r>
              <a:rPr b="0" i="0" lang="en-US" sz="1800" u="none" cap="none" strike="noStrike">
                <a:solidFill>
                  <a:srgbClr val="000000"/>
                </a:solidFill>
                <a:latin typeface="Arial"/>
                <a:ea typeface="Arial"/>
                <a:cs typeface="Arial"/>
                <a:sym typeface="Arial"/>
              </a:rPr>
              <a:t>C:\&gt; cd c:\wamp64</a:t>
            </a:r>
            <a:endParaRPr b="0" i="0" sz="1400" u="none" cap="none" strike="noStrike">
              <a:solidFill>
                <a:srgbClr val="000000"/>
              </a:solidFill>
              <a:latin typeface="Arial"/>
              <a:ea typeface="Arial"/>
              <a:cs typeface="Arial"/>
              <a:sym typeface="Arial"/>
            </a:endParaRPr>
          </a:p>
          <a:p>
            <a:pPr indent="-114300" lvl="0" marL="285750" marR="0" rtl="0" algn="l">
              <a:lnSpc>
                <a:spcPct val="100000"/>
              </a:lnSpc>
              <a:spcBef>
                <a:spcPts val="0"/>
              </a:spcBef>
              <a:spcAft>
                <a:spcPts val="0"/>
              </a:spcAft>
              <a:buClr>
                <a:srgbClr val="000000"/>
              </a:buClr>
              <a:buSzPts val="2700"/>
              <a:buFont typeface="Noto Sans Symbols"/>
              <a:buNone/>
            </a:pPr>
            <a:r>
              <a:t/>
            </a:r>
            <a:endParaRPr b="0" i="0" sz="1800" u="none" cap="none" strike="noStrike">
              <a:solidFill>
                <a:srgbClr val="000000"/>
              </a:solidFill>
              <a:latin typeface="Arial"/>
              <a:ea typeface="Arial"/>
              <a:cs typeface="Arial"/>
              <a:sym typeface="Arial"/>
            </a:endParaRPr>
          </a:p>
          <a:p>
            <a:pPr indent="-285750" lvl="0" marL="285750" marR="0" rtl="0" algn="l">
              <a:lnSpc>
                <a:spcPct val="100000"/>
              </a:lnSpc>
              <a:spcBef>
                <a:spcPts val="560"/>
              </a:spcBef>
              <a:spcAft>
                <a:spcPts val="0"/>
              </a:spcAft>
              <a:buClr>
                <a:srgbClr val="000000"/>
              </a:buClr>
              <a:buSzPts val="2700"/>
              <a:buFont typeface="Noto Sans Symbols"/>
              <a:buChar char="❖"/>
            </a:pPr>
            <a:r>
              <a:rPr b="0" i="0" lang="en-US" sz="1800" u="none" cap="none" strike="noStrike">
                <a:solidFill>
                  <a:srgbClr val="000000"/>
                </a:solidFill>
                <a:latin typeface="Arial"/>
                <a:ea typeface="Arial"/>
                <a:cs typeface="Arial"/>
                <a:sym typeface="Arial"/>
              </a:rPr>
              <a:t>$ cp file.doc newfile.doc </a:t>
            </a:r>
            <a:endParaRPr b="0" i="0" sz="1400" u="none" cap="none" strike="noStrike">
              <a:solidFill>
                <a:srgbClr val="000000"/>
              </a:solidFill>
              <a:latin typeface="Arial"/>
              <a:ea typeface="Arial"/>
              <a:cs typeface="Arial"/>
              <a:sym typeface="Arial"/>
            </a:endParaRPr>
          </a:p>
          <a:p>
            <a:pPr indent="-107950" lvl="0" marL="463550" marR="0" rtl="0" algn="l">
              <a:lnSpc>
                <a:spcPct val="100000"/>
              </a:lnSpc>
              <a:spcBef>
                <a:spcPts val="560"/>
              </a:spcBef>
              <a:spcAft>
                <a:spcPts val="0"/>
              </a:spcAft>
              <a:buClr>
                <a:srgbClr val="000000"/>
              </a:buClr>
              <a:buSzPts val="2800"/>
              <a:buFont typeface="Noto Sans Symbols"/>
              <a:buNone/>
            </a:pPr>
            <a:r>
              <a:t/>
            </a:r>
            <a:endParaRPr b="0" i="0" sz="1800" u="none" cap="none" strike="noStrike">
              <a:solidFill>
                <a:srgbClr val="000000"/>
              </a:solidFill>
              <a:latin typeface="Arial"/>
              <a:ea typeface="Arial"/>
              <a:cs typeface="Arial"/>
              <a:sym typeface="Arial"/>
            </a:endParaRPr>
          </a:p>
          <a:p>
            <a:pPr indent="-121285" lvl="0" marL="285750" marR="0" rtl="0" algn="l">
              <a:lnSpc>
                <a:spcPct val="150000"/>
              </a:lnSpc>
              <a:spcBef>
                <a:spcPts val="0"/>
              </a:spcBef>
              <a:spcAft>
                <a:spcPts val="0"/>
              </a:spcAft>
              <a:buClr>
                <a:srgbClr val="000000"/>
              </a:buClr>
              <a:buSzPts val="2590"/>
              <a:buFont typeface="Noto Sans Symbols"/>
              <a:buNone/>
            </a:pPr>
            <a:r>
              <a:t/>
            </a:r>
            <a:endParaRPr b="0" i="0" sz="1800" u="none" cap="none" strike="noStrike">
              <a:solidFill>
                <a:srgbClr val="002060"/>
              </a:solidFill>
              <a:latin typeface="Arial"/>
              <a:ea typeface="Arial"/>
              <a:cs typeface="Arial"/>
              <a:sym typeface="Arial"/>
            </a:endParaRPr>
          </a:p>
        </p:txBody>
      </p:sp>
      <p:sp>
        <p:nvSpPr>
          <p:cNvPr id="191" name="Google Shape;191;p27"/>
          <p:cNvSpPr/>
          <p:nvPr/>
        </p:nvSpPr>
        <p:spPr>
          <a:xfrm>
            <a:off x="331181" y="4110193"/>
            <a:ext cx="4572000" cy="861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Referensi: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none" cap="none" strike="noStrike">
                <a:solidFill>
                  <a:schemeClr val="dk1"/>
                </a:solidFill>
                <a:latin typeface="Arial"/>
                <a:ea typeface="Arial"/>
                <a:cs typeface="Arial"/>
                <a:sym typeface="Arial"/>
              </a:rPr>
              <a:t>Joseph Valacich, Joey George; Modern Systems Analysis and Design</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pic>
        <p:nvPicPr>
          <p:cNvPr id="192" name="Google Shape;192;p27"/>
          <p:cNvPicPr preferRelativeResize="0"/>
          <p:nvPr/>
        </p:nvPicPr>
        <p:blipFill rotWithShape="1">
          <a:blip r:embed="rId6">
            <a:alphaModFix/>
          </a:blip>
          <a:srcRect b="0" l="0" r="0" t="0"/>
          <a:stretch/>
        </p:blipFill>
        <p:spPr>
          <a:xfrm>
            <a:off x="331181" y="876953"/>
            <a:ext cx="4223208" cy="267677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28"/>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198" name="Google Shape;198;p28"/>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99" name="Google Shape;199;p28"/>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200" name="Google Shape;200;p28"/>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201" name="Google Shape;201;p28"/>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Contoh Menu Interaction</a:t>
            </a:r>
            <a:endParaRPr b="1" i="0" sz="2800" u="none" cap="none" strike="noStrike">
              <a:solidFill>
                <a:srgbClr val="002060"/>
              </a:solidFill>
              <a:latin typeface="Arial"/>
              <a:ea typeface="Arial"/>
              <a:cs typeface="Arial"/>
              <a:sym typeface="Arial"/>
            </a:endParaRPr>
          </a:p>
        </p:txBody>
      </p:sp>
      <p:sp>
        <p:nvSpPr>
          <p:cNvPr id="202" name="Google Shape;202;p28"/>
          <p:cNvSpPr/>
          <p:nvPr/>
        </p:nvSpPr>
        <p:spPr>
          <a:xfrm>
            <a:off x="488572" y="4329847"/>
            <a:ext cx="4572000" cy="830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Referensi: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none" cap="none" strike="noStrike">
                <a:solidFill>
                  <a:schemeClr val="dk1"/>
                </a:solidFill>
                <a:latin typeface="Arial"/>
                <a:ea typeface="Arial"/>
                <a:cs typeface="Arial"/>
                <a:sym typeface="Arial"/>
              </a:rPr>
              <a:t>Joseph Valacich, Joey George; Modern Systems Analysis and Design</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pic>
        <p:nvPicPr>
          <p:cNvPr id="203" name="Google Shape;203;p28"/>
          <p:cNvPicPr preferRelativeResize="0"/>
          <p:nvPr>
            <p:ph idx="1" type="body"/>
          </p:nvPr>
        </p:nvPicPr>
        <p:blipFill rotWithShape="1">
          <a:blip r:embed="rId6">
            <a:alphaModFix/>
          </a:blip>
          <a:srcRect b="0" l="0" r="0" t="0"/>
          <a:stretch/>
        </p:blipFill>
        <p:spPr>
          <a:xfrm>
            <a:off x="331181" y="760678"/>
            <a:ext cx="3803342" cy="3450419"/>
          </a:xfrm>
          <a:prstGeom prst="rect">
            <a:avLst/>
          </a:prstGeom>
          <a:noFill/>
          <a:ln>
            <a:noFill/>
          </a:ln>
        </p:spPr>
      </p:pic>
      <p:pic>
        <p:nvPicPr>
          <p:cNvPr id="204" name="Google Shape;204;p28"/>
          <p:cNvPicPr preferRelativeResize="0"/>
          <p:nvPr/>
        </p:nvPicPr>
        <p:blipFill rotWithShape="1">
          <a:blip r:embed="rId7">
            <a:alphaModFix/>
          </a:blip>
          <a:srcRect b="0" l="0" r="0" t="0"/>
          <a:stretch/>
        </p:blipFill>
        <p:spPr>
          <a:xfrm>
            <a:off x="4641761" y="746347"/>
            <a:ext cx="4013667" cy="345041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29"/>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210" name="Google Shape;210;p29"/>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211" name="Google Shape;211;p29"/>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212" name="Google Shape;212;p29"/>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213" name="Google Shape;213;p29"/>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Contoh Form Interaction</a:t>
            </a:r>
            <a:endParaRPr b="0" i="0" sz="1400" u="none" cap="none" strike="noStrike">
              <a:solidFill>
                <a:srgbClr val="000000"/>
              </a:solidFill>
              <a:latin typeface="Arial"/>
              <a:ea typeface="Arial"/>
              <a:cs typeface="Arial"/>
              <a:sym typeface="Arial"/>
            </a:endParaRPr>
          </a:p>
        </p:txBody>
      </p:sp>
      <p:sp>
        <p:nvSpPr>
          <p:cNvPr id="214" name="Google Shape;214;p29"/>
          <p:cNvSpPr txBox="1"/>
          <p:nvPr>
            <p:ph idx="1" type="body"/>
          </p:nvPr>
        </p:nvSpPr>
        <p:spPr>
          <a:xfrm>
            <a:off x="4572000" y="881449"/>
            <a:ext cx="3943350" cy="3751170"/>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1000"/>
              </a:spcBef>
              <a:spcAft>
                <a:spcPts val="0"/>
              </a:spcAft>
              <a:buClr>
                <a:schemeClr val="dk1"/>
              </a:buClr>
              <a:buSzPts val="1800"/>
              <a:buChar char="•"/>
            </a:pPr>
            <a:r>
              <a:rPr lang="en-US" sz="1800">
                <a:solidFill>
                  <a:schemeClr val="dk1"/>
                </a:solidFill>
              </a:rPr>
              <a:t>Form Interaction adalah sebuah cara dari sistem interaktif untuk meminta data atau informasi ke user.</a:t>
            </a:r>
            <a:endParaRPr/>
          </a:p>
          <a:p>
            <a:pPr indent="-228600" lvl="0" marL="457200" rtl="0" algn="l">
              <a:lnSpc>
                <a:spcPct val="90000"/>
              </a:lnSpc>
              <a:spcBef>
                <a:spcPts val="1000"/>
              </a:spcBef>
              <a:spcAft>
                <a:spcPts val="0"/>
              </a:spcAft>
              <a:buClr>
                <a:schemeClr val="dk1"/>
              </a:buClr>
              <a:buSzPts val="1800"/>
              <a:buNone/>
            </a:pPr>
            <a:r>
              <a:t/>
            </a:r>
            <a:endParaRPr sz="1800">
              <a:solidFill>
                <a:schemeClr val="dk1"/>
              </a:solidFill>
            </a:endParaRPr>
          </a:p>
          <a:p>
            <a:pPr indent="-228600" lvl="0" marL="457200" rtl="0" algn="l">
              <a:lnSpc>
                <a:spcPct val="90000"/>
              </a:lnSpc>
              <a:spcBef>
                <a:spcPts val="1000"/>
              </a:spcBef>
              <a:spcAft>
                <a:spcPts val="0"/>
              </a:spcAft>
              <a:buClr>
                <a:schemeClr val="dk1"/>
              </a:buClr>
              <a:buSzPts val="1800"/>
              <a:buNone/>
            </a:pPr>
            <a:r>
              <a:t/>
            </a:r>
            <a:endParaRPr sz="1800">
              <a:solidFill>
                <a:schemeClr val="dk1"/>
              </a:solidFill>
            </a:endParaRPr>
          </a:p>
          <a:p>
            <a:pPr indent="-228600" lvl="0" marL="457200" rtl="0" algn="l">
              <a:lnSpc>
                <a:spcPct val="90000"/>
              </a:lnSpc>
              <a:spcBef>
                <a:spcPts val="1000"/>
              </a:spcBef>
              <a:spcAft>
                <a:spcPts val="0"/>
              </a:spcAft>
              <a:buClr>
                <a:schemeClr val="dk1"/>
              </a:buClr>
              <a:buSzPts val="1800"/>
              <a:buNone/>
            </a:pPr>
            <a:r>
              <a:t/>
            </a:r>
            <a:endParaRPr sz="1800">
              <a:solidFill>
                <a:schemeClr val="dk1"/>
              </a:solidFill>
            </a:endParaRPr>
          </a:p>
          <a:p>
            <a:pPr indent="-228600" lvl="0" marL="457200" rtl="0" algn="l">
              <a:lnSpc>
                <a:spcPct val="90000"/>
              </a:lnSpc>
              <a:spcBef>
                <a:spcPts val="1000"/>
              </a:spcBef>
              <a:spcAft>
                <a:spcPts val="0"/>
              </a:spcAft>
              <a:buClr>
                <a:schemeClr val="dk1"/>
              </a:buClr>
              <a:buSzPts val="1800"/>
              <a:buNone/>
            </a:pPr>
            <a:r>
              <a:t/>
            </a:r>
            <a:endParaRPr sz="1800">
              <a:solidFill>
                <a:schemeClr val="dk1"/>
              </a:solidFill>
            </a:endParaRPr>
          </a:p>
          <a:p>
            <a:pPr indent="0" lvl="0" marL="114300" rtl="0" algn="l">
              <a:lnSpc>
                <a:spcPct val="90000"/>
              </a:lnSpc>
              <a:spcBef>
                <a:spcPts val="1000"/>
              </a:spcBef>
              <a:spcAft>
                <a:spcPts val="0"/>
              </a:spcAft>
              <a:buSzPts val="1800"/>
              <a:buNone/>
            </a:pPr>
            <a:r>
              <a:t/>
            </a:r>
            <a:endParaRPr sz="1800">
              <a:solidFill>
                <a:schemeClr val="dk1"/>
              </a:solidFill>
            </a:endParaRPr>
          </a:p>
        </p:txBody>
      </p:sp>
      <p:pic>
        <p:nvPicPr>
          <p:cNvPr id="215" name="Google Shape;215;p29"/>
          <p:cNvPicPr preferRelativeResize="0"/>
          <p:nvPr>
            <p:ph idx="1" type="body"/>
          </p:nvPr>
        </p:nvPicPr>
        <p:blipFill rotWithShape="1">
          <a:blip r:embed="rId6">
            <a:alphaModFix/>
          </a:blip>
          <a:srcRect b="0" l="0" r="0" t="0"/>
          <a:stretch/>
        </p:blipFill>
        <p:spPr>
          <a:xfrm>
            <a:off x="331181" y="746347"/>
            <a:ext cx="3861878" cy="4097501"/>
          </a:xfrm>
          <a:prstGeom prst="rect">
            <a:avLst/>
          </a:prstGeom>
          <a:noFill/>
          <a:ln>
            <a:noFill/>
          </a:ln>
        </p:spPr>
      </p:pic>
      <p:sp>
        <p:nvSpPr>
          <p:cNvPr id="216" name="Google Shape;216;p29"/>
          <p:cNvSpPr txBox="1"/>
          <p:nvPr/>
        </p:nvSpPr>
        <p:spPr>
          <a:xfrm>
            <a:off x="4572000" y="3628303"/>
            <a:ext cx="4240819" cy="92328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Referensi: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none" cap="none" strike="noStrike">
                <a:solidFill>
                  <a:schemeClr val="dk1"/>
                </a:solidFill>
                <a:latin typeface="Arial"/>
                <a:ea typeface="Arial"/>
                <a:cs typeface="Arial"/>
                <a:sym typeface="Arial"/>
              </a:rPr>
              <a:t>Joseph Valacich, Joey George; Modern Systems Analysis and Design</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pic>
        <p:nvPicPr>
          <p:cNvPr id="221" name="Google Shape;221;p30"/>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222" name="Google Shape;222;p30"/>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223" name="Google Shape;223;p30"/>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224" name="Google Shape;224;p30"/>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225" name="Google Shape;225;p30"/>
          <p:cNvSpPr/>
          <p:nvPr/>
        </p:nvSpPr>
        <p:spPr>
          <a:xfrm>
            <a:off x="331181" y="118750"/>
            <a:ext cx="5650217"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2060"/>
                </a:solidFill>
                <a:latin typeface="Arial"/>
                <a:ea typeface="Arial"/>
                <a:cs typeface="Arial"/>
                <a:sym typeface="Arial"/>
              </a:rPr>
              <a:t>Contoh Object-Based Interaction</a:t>
            </a:r>
            <a:endParaRPr b="0" i="0" sz="1400" u="none" cap="none" strike="noStrike">
              <a:solidFill>
                <a:srgbClr val="000000"/>
              </a:solidFill>
              <a:latin typeface="Arial"/>
              <a:ea typeface="Arial"/>
              <a:cs typeface="Arial"/>
              <a:sym typeface="Arial"/>
            </a:endParaRPr>
          </a:p>
        </p:txBody>
      </p:sp>
      <p:sp>
        <p:nvSpPr>
          <p:cNvPr id="226" name="Google Shape;226;p30"/>
          <p:cNvSpPr txBox="1"/>
          <p:nvPr>
            <p:ph idx="1" type="body"/>
          </p:nvPr>
        </p:nvSpPr>
        <p:spPr>
          <a:xfrm>
            <a:off x="4572000" y="881449"/>
            <a:ext cx="3943350" cy="3751170"/>
          </a:xfrm>
          <a:prstGeom prst="rect">
            <a:avLst/>
          </a:prstGeom>
          <a:noFill/>
          <a:ln>
            <a:noFill/>
          </a:ln>
        </p:spPr>
        <p:txBody>
          <a:bodyPr anchorCtr="0" anchor="t" bIns="45700" lIns="91425" spcFirstLastPara="1" rIns="91425" wrap="square" tIns="45700">
            <a:noAutofit/>
          </a:bodyPr>
          <a:lstStyle/>
          <a:p>
            <a:pPr indent="0" lvl="0" marL="114300" rtl="0" algn="l">
              <a:lnSpc>
                <a:spcPct val="90000"/>
              </a:lnSpc>
              <a:spcBef>
                <a:spcPts val="1000"/>
              </a:spcBef>
              <a:spcAft>
                <a:spcPts val="0"/>
              </a:spcAft>
              <a:buSzPts val="1800"/>
              <a:buNone/>
            </a:pPr>
            <a:r>
              <a:rPr lang="en-US" sz="1800">
                <a:solidFill>
                  <a:schemeClr val="dk1"/>
                </a:solidFill>
              </a:rPr>
              <a:t>Mewakili suatu objek dalam antarmuka, dapat merupakan suatu lambang dari sebuah aplikasi atau tindakan.</a:t>
            </a:r>
            <a:endParaRPr/>
          </a:p>
          <a:p>
            <a:pPr indent="0" lvl="0" marL="114300" rtl="0" algn="l">
              <a:lnSpc>
                <a:spcPct val="90000"/>
              </a:lnSpc>
              <a:spcBef>
                <a:spcPts val="1000"/>
              </a:spcBef>
              <a:spcAft>
                <a:spcPts val="0"/>
              </a:spcAft>
              <a:buSzPts val="1800"/>
              <a:buNone/>
            </a:pPr>
            <a:r>
              <a:t/>
            </a:r>
            <a:endParaRPr sz="1800">
              <a:solidFill>
                <a:schemeClr val="dk1"/>
              </a:solidFill>
            </a:endParaRPr>
          </a:p>
          <a:p>
            <a:pPr indent="-228600" lvl="0" marL="457200" rtl="0" algn="l">
              <a:lnSpc>
                <a:spcPct val="90000"/>
              </a:lnSpc>
              <a:spcBef>
                <a:spcPts val="1000"/>
              </a:spcBef>
              <a:spcAft>
                <a:spcPts val="0"/>
              </a:spcAft>
              <a:buClr>
                <a:schemeClr val="dk1"/>
              </a:buClr>
              <a:buSzPts val="1800"/>
              <a:buNone/>
            </a:pPr>
            <a:r>
              <a:t/>
            </a:r>
            <a:endParaRPr sz="1800">
              <a:solidFill>
                <a:schemeClr val="dk1"/>
              </a:solidFill>
            </a:endParaRPr>
          </a:p>
          <a:p>
            <a:pPr indent="-228600" lvl="0" marL="457200" rtl="0" algn="l">
              <a:lnSpc>
                <a:spcPct val="90000"/>
              </a:lnSpc>
              <a:spcBef>
                <a:spcPts val="1000"/>
              </a:spcBef>
              <a:spcAft>
                <a:spcPts val="0"/>
              </a:spcAft>
              <a:buClr>
                <a:schemeClr val="dk1"/>
              </a:buClr>
              <a:buSzPts val="1800"/>
              <a:buNone/>
            </a:pPr>
            <a:r>
              <a:t/>
            </a:r>
            <a:endParaRPr sz="1800">
              <a:solidFill>
                <a:schemeClr val="dk1"/>
              </a:solidFill>
            </a:endParaRPr>
          </a:p>
          <a:p>
            <a:pPr indent="0" lvl="0" marL="114300" rtl="0" algn="l">
              <a:lnSpc>
                <a:spcPct val="90000"/>
              </a:lnSpc>
              <a:spcBef>
                <a:spcPts val="1000"/>
              </a:spcBef>
              <a:spcAft>
                <a:spcPts val="0"/>
              </a:spcAft>
              <a:buSzPts val="1800"/>
              <a:buNone/>
            </a:pPr>
            <a:r>
              <a:t/>
            </a:r>
            <a:endParaRPr sz="1800">
              <a:solidFill>
                <a:schemeClr val="dk1"/>
              </a:solidFill>
            </a:endParaRPr>
          </a:p>
        </p:txBody>
      </p:sp>
      <p:sp>
        <p:nvSpPr>
          <p:cNvPr id="227" name="Google Shape;227;p30"/>
          <p:cNvSpPr txBox="1"/>
          <p:nvPr/>
        </p:nvSpPr>
        <p:spPr>
          <a:xfrm>
            <a:off x="4599568" y="3583307"/>
            <a:ext cx="4240819" cy="92328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Referensi: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none" cap="none" strike="noStrike">
                <a:solidFill>
                  <a:schemeClr val="dk1"/>
                </a:solidFill>
                <a:latin typeface="Arial"/>
                <a:ea typeface="Arial"/>
                <a:cs typeface="Arial"/>
                <a:sym typeface="Arial"/>
              </a:rPr>
              <a:t>Joseph Valacich, Joey George; Modern Systems Analysis and Design</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228" name="Google Shape;228;p30"/>
          <p:cNvPicPr preferRelativeResize="0"/>
          <p:nvPr/>
        </p:nvPicPr>
        <p:blipFill rotWithShape="1">
          <a:blip r:embed="rId6">
            <a:alphaModFix/>
          </a:blip>
          <a:srcRect b="0" l="0" r="0" t="0"/>
          <a:stretch/>
        </p:blipFill>
        <p:spPr>
          <a:xfrm>
            <a:off x="330225" y="739454"/>
            <a:ext cx="4241775" cy="409030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pic>
        <p:nvPicPr>
          <p:cNvPr id="233" name="Google Shape;233;p31"/>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234" name="Google Shape;234;p31"/>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235" name="Google Shape;235;p31"/>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236" name="Google Shape;236;p31"/>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237" name="Google Shape;237;p31"/>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Natural Language Interaction</a:t>
            </a:r>
            <a:endParaRPr b="0" i="0" sz="1400" u="none" cap="none" strike="noStrike">
              <a:solidFill>
                <a:srgbClr val="000000"/>
              </a:solidFill>
              <a:latin typeface="Arial"/>
              <a:ea typeface="Arial"/>
              <a:cs typeface="Arial"/>
              <a:sym typeface="Arial"/>
            </a:endParaRPr>
          </a:p>
        </p:txBody>
      </p:sp>
      <p:sp>
        <p:nvSpPr>
          <p:cNvPr id="238" name="Google Shape;238;p31"/>
          <p:cNvSpPr txBox="1"/>
          <p:nvPr>
            <p:ph idx="1" type="body"/>
          </p:nvPr>
        </p:nvSpPr>
        <p:spPr>
          <a:xfrm>
            <a:off x="4572000" y="881449"/>
            <a:ext cx="3943350" cy="3751170"/>
          </a:xfrm>
          <a:prstGeom prst="rect">
            <a:avLst/>
          </a:prstGeom>
          <a:noFill/>
          <a:ln>
            <a:noFill/>
          </a:ln>
        </p:spPr>
        <p:txBody>
          <a:bodyPr anchorCtr="0" anchor="t" bIns="45700" lIns="91425" spcFirstLastPara="1" rIns="91425" wrap="square" tIns="45700">
            <a:noAutofit/>
          </a:bodyPr>
          <a:lstStyle/>
          <a:p>
            <a:pPr indent="-457200" lvl="0" marL="457200" rtl="0" algn="l">
              <a:lnSpc>
                <a:spcPct val="90000"/>
              </a:lnSpc>
              <a:spcBef>
                <a:spcPts val="560"/>
              </a:spcBef>
              <a:spcAft>
                <a:spcPts val="0"/>
              </a:spcAft>
              <a:buSzPts val="2800"/>
              <a:buFont typeface="Noto Sans Symbols"/>
              <a:buChar char="❖"/>
            </a:pPr>
            <a:r>
              <a:rPr lang="en-US" sz="1800"/>
              <a:t>Interaksi metode ini dapat diterapkan dengan input audio atau keyboard.</a:t>
            </a:r>
            <a:endParaRPr/>
          </a:p>
        </p:txBody>
      </p:sp>
      <p:sp>
        <p:nvSpPr>
          <p:cNvPr id="239" name="Google Shape;239;p31"/>
          <p:cNvSpPr txBox="1"/>
          <p:nvPr/>
        </p:nvSpPr>
        <p:spPr>
          <a:xfrm>
            <a:off x="4599568" y="3583307"/>
            <a:ext cx="4240819" cy="8309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Referensi: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none" cap="none" strike="noStrike">
                <a:solidFill>
                  <a:schemeClr val="dk1"/>
                </a:solidFill>
                <a:latin typeface="Arial"/>
                <a:ea typeface="Arial"/>
                <a:cs typeface="Arial"/>
                <a:sym typeface="Arial"/>
              </a:rPr>
              <a:t>Joseph Valacich, Joey George; Modern Systems Analysis and Design</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pic>
        <p:nvPicPr>
          <p:cNvPr id="240" name="Google Shape;240;p31"/>
          <p:cNvPicPr preferRelativeResize="0"/>
          <p:nvPr/>
        </p:nvPicPr>
        <p:blipFill rotWithShape="1">
          <a:blip r:embed="rId6">
            <a:alphaModFix/>
          </a:blip>
          <a:srcRect b="0" l="0" r="0" t="0"/>
          <a:stretch/>
        </p:blipFill>
        <p:spPr>
          <a:xfrm>
            <a:off x="331181" y="970958"/>
            <a:ext cx="4115807" cy="307399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32"/>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246" name="Google Shape;246;p32"/>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247" name="Google Shape;247;p32"/>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248" name="Google Shape;248;p32"/>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249" name="Google Shape;249;p32"/>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Arial"/>
                <a:ea typeface="Arial"/>
                <a:cs typeface="Arial"/>
                <a:sym typeface="Arial"/>
              </a:rPr>
              <a:t>User Interface (UI) dan User Experience (UX)</a:t>
            </a:r>
            <a:endParaRPr b="0" i="0" sz="1400" u="none" cap="none" strike="noStrike">
              <a:solidFill>
                <a:srgbClr val="000000"/>
              </a:solidFill>
              <a:latin typeface="Arial"/>
              <a:ea typeface="Arial"/>
              <a:cs typeface="Arial"/>
              <a:sym typeface="Arial"/>
            </a:endParaRPr>
          </a:p>
        </p:txBody>
      </p:sp>
      <p:sp>
        <p:nvSpPr>
          <p:cNvPr id="250" name="Google Shape;250;p32"/>
          <p:cNvSpPr txBox="1"/>
          <p:nvPr/>
        </p:nvSpPr>
        <p:spPr>
          <a:xfrm>
            <a:off x="331181" y="4275783"/>
            <a:ext cx="4240819" cy="55395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251" name="Google Shape;251;p32"/>
          <p:cNvPicPr preferRelativeResize="0"/>
          <p:nvPr>
            <p:ph idx="1" type="body"/>
          </p:nvPr>
        </p:nvPicPr>
        <p:blipFill rotWithShape="1">
          <a:blip r:embed="rId6">
            <a:alphaModFix/>
          </a:blip>
          <a:srcRect b="0" l="0" r="0" t="0"/>
          <a:stretch/>
        </p:blipFill>
        <p:spPr>
          <a:xfrm>
            <a:off x="695982" y="746347"/>
            <a:ext cx="7089828" cy="412401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33"/>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257" name="Google Shape;257;p33"/>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258" name="Google Shape;258;p33"/>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259" name="Google Shape;259;p33"/>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260" name="Google Shape;260;p33"/>
          <p:cNvSpPr/>
          <p:nvPr/>
        </p:nvSpPr>
        <p:spPr>
          <a:xfrm>
            <a:off x="331181" y="118750"/>
            <a:ext cx="5650217"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2060"/>
                </a:solidFill>
                <a:latin typeface="Georgia"/>
                <a:ea typeface="Georgia"/>
                <a:cs typeface="Georgia"/>
                <a:sym typeface="Georgia"/>
              </a:rPr>
              <a:t>UI vs UX Design</a:t>
            </a:r>
            <a:endParaRPr b="0" i="0" sz="1400" u="none" cap="none" strike="noStrike">
              <a:solidFill>
                <a:srgbClr val="000000"/>
              </a:solidFill>
              <a:latin typeface="Georgia"/>
              <a:ea typeface="Georgia"/>
              <a:cs typeface="Georgia"/>
              <a:sym typeface="Georgia"/>
            </a:endParaRPr>
          </a:p>
        </p:txBody>
      </p:sp>
      <p:sp>
        <p:nvSpPr>
          <p:cNvPr id="261" name="Google Shape;261;p33"/>
          <p:cNvSpPr txBox="1"/>
          <p:nvPr>
            <p:ph idx="1" type="body"/>
          </p:nvPr>
        </p:nvSpPr>
        <p:spPr>
          <a:xfrm>
            <a:off x="4572000" y="881449"/>
            <a:ext cx="3943350" cy="3751170"/>
          </a:xfrm>
          <a:prstGeom prst="rect">
            <a:avLst/>
          </a:prstGeom>
          <a:noFill/>
          <a:ln>
            <a:noFill/>
          </a:ln>
        </p:spPr>
        <p:txBody>
          <a:bodyPr anchorCtr="0" anchor="t" bIns="45700" lIns="91425" spcFirstLastPara="1" rIns="91425" wrap="square" tIns="45700">
            <a:noAutofit/>
          </a:bodyPr>
          <a:lstStyle/>
          <a:p>
            <a:pPr indent="-342900" lvl="0" marL="342900" rtl="0" algn="just">
              <a:lnSpc>
                <a:spcPct val="90000"/>
              </a:lnSpc>
              <a:spcBef>
                <a:spcPts val="0"/>
              </a:spcBef>
              <a:spcAft>
                <a:spcPts val="0"/>
              </a:spcAft>
              <a:buSzPts val="2400"/>
              <a:buFont typeface="Cambria"/>
              <a:buChar char="❖"/>
            </a:pPr>
            <a:r>
              <a:rPr lang="en-US" sz="1800">
                <a:latin typeface="Cambria"/>
                <a:ea typeface="Cambria"/>
                <a:cs typeface="Cambria"/>
                <a:sym typeface="Cambria"/>
              </a:rPr>
              <a:t>UI lebih mementingkan tampilan permukaan dan keseluruhan nuansa desain.</a:t>
            </a:r>
            <a:endParaRPr sz="2000">
              <a:latin typeface="Cambria"/>
              <a:ea typeface="Cambria"/>
              <a:cs typeface="Cambria"/>
              <a:sym typeface="Cambria"/>
            </a:endParaRPr>
          </a:p>
          <a:p>
            <a:pPr indent="-342900" lvl="0" marL="342900" rtl="0" algn="just">
              <a:lnSpc>
                <a:spcPct val="90000"/>
              </a:lnSpc>
              <a:spcBef>
                <a:spcPts val="480"/>
              </a:spcBef>
              <a:spcAft>
                <a:spcPts val="0"/>
              </a:spcAft>
              <a:buSzPts val="2400"/>
              <a:buFont typeface="Cambria"/>
              <a:buChar char="❖"/>
            </a:pPr>
            <a:r>
              <a:rPr lang="en-US" sz="1800">
                <a:latin typeface="Cambria"/>
                <a:ea typeface="Cambria"/>
                <a:cs typeface="Cambria"/>
                <a:sym typeface="Cambria"/>
              </a:rPr>
              <a:t>UX lebih mencakup kepada seluruh spektrum pengalaman pengguna</a:t>
            </a:r>
            <a:endParaRPr sz="2000">
              <a:latin typeface="Cambria"/>
              <a:ea typeface="Cambria"/>
              <a:cs typeface="Cambria"/>
              <a:sym typeface="Cambria"/>
            </a:endParaRPr>
          </a:p>
        </p:txBody>
      </p:sp>
      <p:sp>
        <p:nvSpPr>
          <p:cNvPr id="262" name="Google Shape;262;p33"/>
          <p:cNvSpPr txBox="1"/>
          <p:nvPr/>
        </p:nvSpPr>
        <p:spPr>
          <a:xfrm>
            <a:off x="331181" y="3800427"/>
            <a:ext cx="4240819"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Referensi: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none" cap="none" strike="noStrike">
                <a:solidFill>
                  <a:schemeClr val="dk1"/>
                </a:solidFill>
                <a:latin typeface="Arial"/>
                <a:ea typeface="Arial"/>
                <a:cs typeface="Arial"/>
                <a:sym typeface="Arial"/>
              </a:rPr>
              <a:t>interaction-design.org</a:t>
            </a:r>
            <a:endParaRPr b="0" i="0" sz="1200" u="none" cap="none" strike="noStrike">
              <a:solidFill>
                <a:srgbClr val="000000"/>
              </a:solidFill>
              <a:latin typeface="Arial"/>
              <a:ea typeface="Arial"/>
              <a:cs typeface="Arial"/>
              <a:sym typeface="Arial"/>
            </a:endParaRPr>
          </a:p>
        </p:txBody>
      </p:sp>
      <p:pic>
        <p:nvPicPr>
          <p:cNvPr id="263" name="Google Shape;263;p33"/>
          <p:cNvPicPr preferRelativeResize="0"/>
          <p:nvPr/>
        </p:nvPicPr>
        <p:blipFill rotWithShape="1">
          <a:blip r:embed="rId6">
            <a:alphaModFix/>
          </a:blip>
          <a:srcRect b="0" l="0" r="0" t="0"/>
          <a:stretch/>
        </p:blipFill>
        <p:spPr>
          <a:xfrm>
            <a:off x="331181" y="881449"/>
            <a:ext cx="4117251" cy="228736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34"/>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269" name="Google Shape;269;p34"/>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270" name="Google Shape;270;p34"/>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271" name="Google Shape;271;p34"/>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272" name="Google Shape;272;p34"/>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User Interface (UI)</a:t>
            </a:r>
            <a:endParaRPr b="0" i="0" sz="1400" u="none" cap="none" strike="noStrike">
              <a:solidFill>
                <a:srgbClr val="000000"/>
              </a:solidFill>
              <a:latin typeface="Arial"/>
              <a:ea typeface="Arial"/>
              <a:cs typeface="Arial"/>
              <a:sym typeface="Arial"/>
            </a:endParaRPr>
          </a:p>
        </p:txBody>
      </p:sp>
      <p:sp>
        <p:nvSpPr>
          <p:cNvPr id="273" name="Google Shape;273;p34"/>
          <p:cNvSpPr txBox="1"/>
          <p:nvPr/>
        </p:nvSpPr>
        <p:spPr>
          <a:xfrm>
            <a:off x="331181" y="4275783"/>
            <a:ext cx="4240819" cy="55395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74" name="Google Shape;274;p34"/>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p>
            <a:pPr indent="-228600" lvl="0" marL="457200" rtl="0" algn="l">
              <a:lnSpc>
                <a:spcPct val="90000"/>
              </a:lnSpc>
              <a:spcBef>
                <a:spcPts val="1000"/>
              </a:spcBef>
              <a:spcAft>
                <a:spcPts val="0"/>
              </a:spcAft>
              <a:buClr>
                <a:schemeClr val="dk1"/>
              </a:buClr>
              <a:buSzPts val="1800"/>
              <a:buNone/>
            </a:pPr>
            <a:r>
              <a:t/>
            </a:r>
            <a:endParaRPr/>
          </a:p>
        </p:txBody>
      </p:sp>
      <p:pic>
        <p:nvPicPr>
          <p:cNvPr descr="2.png" id="275" name="Google Shape;275;p34"/>
          <p:cNvPicPr preferRelativeResize="0"/>
          <p:nvPr/>
        </p:nvPicPr>
        <p:blipFill rotWithShape="1">
          <a:blip r:embed="rId6">
            <a:alphaModFix/>
          </a:blip>
          <a:srcRect b="0" l="0" r="0" t="0"/>
          <a:stretch/>
        </p:blipFill>
        <p:spPr>
          <a:xfrm>
            <a:off x="811631" y="746347"/>
            <a:ext cx="7520738" cy="416584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35"/>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281" name="Google Shape;281;p35"/>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282" name="Google Shape;282;p35"/>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283" name="Google Shape;283;p35"/>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284" name="Google Shape;284;p35"/>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User Experience (UX)</a:t>
            </a:r>
            <a:endParaRPr b="0" i="0" sz="1400" u="none" cap="none" strike="noStrike">
              <a:solidFill>
                <a:srgbClr val="000000"/>
              </a:solidFill>
              <a:latin typeface="Arial"/>
              <a:ea typeface="Arial"/>
              <a:cs typeface="Arial"/>
              <a:sym typeface="Arial"/>
            </a:endParaRPr>
          </a:p>
        </p:txBody>
      </p:sp>
      <p:sp>
        <p:nvSpPr>
          <p:cNvPr id="285" name="Google Shape;285;p35"/>
          <p:cNvSpPr txBox="1"/>
          <p:nvPr/>
        </p:nvSpPr>
        <p:spPr>
          <a:xfrm>
            <a:off x="331181" y="4275783"/>
            <a:ext cx="4240819" cy="55395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86" name="Google Shape;286;p35"/>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p>
            <a:pPr indent="-228600" lvl="0" marL="457200" rtl="0" algn="l">
              <a:lnSpc>
                <a:spcPct val="90000"/>
              </a:lnSpc>
              <a:spcBef>
                <a:spcPts val="1000"/>
              </a:spcBef>
              <a:spcAft>
                <a:spcPts val="0"/>
              </a:spcAft>
              <a:buClr>
                <a:schemeClr val="dk1"/>
              </a:buClr>
              <a:buSzPts val="1800"/>
              <a:buNone/>
            </a:pPr>
            <a:r>
              <a:t/>
            </a:r>
            <a:endParaRPr/>
          </a:p>
        </p:txBody>
      </p:sp>
      <p:pic>
        <p:nvPicPr>
          <p:cNvPr descr="3-768x417.png" id="287" name="Google Shape;287;p35"/>
          <p:cNvPicPr preferRelativeResize="0"/>
          <p:nvPr/>
        </p:nvPicPr>
        <p:blipFill rotWithShape="1">
          <a:blip r:embed="rId6">
            <a:alphaModFix/>
          </a:blip>
          <a:srcRect b="0" l="0" r="0" t="0"/>
          <a:stretch/>
        </p:blipFill>
        <p:spPr>
          <a:xfrm>
            <a:off x="740670" y="784977"/>
            <a:ext cx="7662659" cy="409243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pic>
        <p:nvPicPr>
          <p:cNvPr id="292" name="Google Shape;292;p4"/>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293" name="Google Shape;293;p4"/>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294" name="Google Shape;294;p4"/>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295" name="Google Shape;295;p4"/>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296" name="Google Shape;296;p4"/>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Georgia"/>
                <a:ea typeface="Georgia"/>
                <a:cs typeface="Georgia"/>
                <a:sym typeface="Georgia"/>
              </a:rPr>
              <a:t>Perbedaan UI dan UX</a:t>
            </a:r>
            <a:endParaRPr b="0" i="0" sz="1400" u="none" cap="none" strike="noStrike">
              <a:solidFill>
                <a:srgbClr val="000000"/>
              </a:solidFill>
              <a:latin typeface="Georgia"/>
              <a:ea typeface="Georgia"/>
              <a:cs typeface="Georgia"/>
              <a:sym typeface="Georgia"/>
            </a:endParaRPr>
          </a:p>
        </p:txBody>
      </p:sp>
      <p:sp>
        <p:nvSpPr>
          <p:cNvPr id="297" name="Google Shape;297;p4"/>
          <p:cNvSpPr/>
          <p:nvPr/>
        </p:nvSpPr>
        <p:spPr>
          <a:xfrm>
            <a:off x="331180" y="876953"/>
            <a:ext cx="8464028" cy="39703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descr="UXI-Prom-10-04.gif" id="298" name="Google Shape;298;p4"/>
          <p:cNvPicPr preferRelativeResize="0"/>
          <p:nvPr/>
        </p:nvPicPr>
        <p:blipFill rotWithShape="1">
          <a:blip r:embed="rId6">
            <a:alphaModFix/>
          </a:blip>
          <a:srcRect b="0" l="0" r="0" t="0"/>
          <a:stretch/>
        </p:blipFill>
        <p:spPr>
          <a:xfrm>
            <a:off x="2449403" y="603300"/>
            <a:ext cx="4245193" cy="44443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21"/>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96" name="Google Shape;96;p21"/>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97" name="Google Shape;97;p21"/>
          <p:cNvPicPr preferRelativeResize="0"/>
          <p:nvPr/>
        </p:nvPicPr>
        <p:blipFill rotWithShape="1">
          <a:blip r:embed="rId4">
            <a:alphaModFix/>
          </a:blip>
          <a:srcRect b="0" l="0" r="0" t="0"/>
          <a:stretch/>
        </p:blipFill>
        <p:spPr>
          <a:xfrm>
            <a:off x="249" y="-24297"/>
            <a:ext cx="729600" cy="462301"/>
          </a:xfrm>
          <a:prstGeom prst="rect">
            <a:avLst/>
          </a:prstGeom>
          <a:noFill/>
          <a:ln>
            <a:noFill/>
          </a:ln>
        </p:spPr>
      </p:pic>
      <p:pic>
        <p:nvPicPr>
          <p:cNvPr id="98" name="Google Shape;98;p21"/>
          <p:cNvPicPr preferRelativeResize="0"/>
          <p:nvPr/>
        </p:nvPicPr>
        <p:blipFill rotWithShape="1">
          <a:blip r:embed="rId5">
            <a:alphaModFix/>
          </a:blip>
          <a:srcRect b="0" l="0" r="0" t="0"/>
          <a:stretch/>
        </p:blipFill>
        <p:spPr>
          <a:xfrm>
            <a:off x="8134144" y="4517885"/>
            <a:ext cx="1019991" cy="646331"/>
          </a:xfrm>
          <a:prstGeom prst="rect">
            <a:avLst/>
          </a:prstGeom>
          <a:noFill/>
          <a:ln>
            <a:noFill/>
          </a:ln>
        </p:spPr>
      </p:pic>
      <p:sp>
        <p:nvSpPr>
          <p:cNvPr id="99" name="Google Shape;99;p21"/>
          <p:cNvSpPr/>
          <p:nvPr/>
        </p:nvSpPr>
        <p:spPr>
          <a:xfrm>
            <a:off x="331181" y="118750"/>
            <a:ext cx="565021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243A62"/>
                </a:solidFill>
                <a:latin typeface="Georgia"/>
                <a:ea typeface="Georgia"/>
                <a:cs typeface="Georgia"/>
                <a:sym typeface="Georgia"/>
              </a:rPr>
              <a:t>Profil Pengajar</a:t>
            </a:r>
            <a:endParaRPr b="0" i="0" sz="2800" u="none" cap="none" strike="noStrike">
              <a:solidFill>
                <a:srgbClr val="243A62"/>
              </a:solidFill>
              <a:latin typeface="Georgia"/>
              <a:ea typeface="Georgia"/>
              <a:cs typeface="Georgia"/>
              <a:sym typeface="Georgia"/>
            </a:endParaRPr>
          </a:p>
        </p:txBody>
      </p:sp>
      <p:sp>
        <p:nvSpPr>
          <p:cNvPr id="100" name="Google Shape;100;p21"/>
          <p:cNvSpPr/>
          <p:nvPr/>
        </p:nvSpPr>
        <p:spPr>
          <a:xfrm>
            <a:off x="324437" y="1179325"/>
            <a:ext cx="6902630" cy="173121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Clr>
                <a:srgbClr val="000000"/>
              </a:buClr>
              <a:buSzPts val="1350"/>
              <a:buFont typeface="Arial"/>
              <a:buNone/>
            </a:pPr>
            <a:r>
              <a:rPr b="0" i="0" lang="en-US" sz="1350" u="none" cap="none" strike="noStrike">
                <a:solidFill>
                  <a:schemeClr val="dk1"/>
                </a:solidFill>
                <a:latin typeface="Cambria"/>
                <a:ea typeface="Cambria"/>
                <a:cs typeface="Cambria"/>
                <a:sym typeface="Cambria"/>
              </a:rPr>
              <a:t>Jabatan Akademik </a:t>
            </a:r>
            <a:r>
              <a:rPr b="0" i="0" lang="en-US" sz="1350" u="none" cap="none" strike="noStrike">
                <a:solidFill>
                  <a:srgbClr val="FF0000"/>
                </a:solidFill>
                <a:latin typeface="Cambria"/>
                <a:ea typeface="Cambria"/>
                <a:cs typeface="Cambria"/>
                <a:sym typeface="Cambria"/>
              </a:rPr>
              <a:t>&lt;tahun dan jabatan terakhir Pengajar&gt;</a:t>
            </a:r>
            <a:endParaRPr b="0" i="0" sz="105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350"/>
              <a:buFont typeface="Arial"/>
              <a:buNone/>
            </a:pPr>
            <a:r>
              <a:rPr b="0" i="0" lang="en-US" sz="1350" u="none" cap="none" strike="noStrike">
                <a:solidFill>
                  <a:srgbClr val="0070C0"/>
                </a:solidFill>
                <a:latin typeface="Cambria"/>
                <a:ea typeface="Cambria"/>
                <a:cs typeface="Cambria"/>
                <a:sym typeface="Cambria"/>
              </a:rPr>
              <a:t>Pendidikan</a:t>
            </a:r>
            <a:endParaRPr b="0" i="0" sz="1350" u="none" cap="none" strike="noStrike">
              <a:solidFill>
                <a:srgbClr val="0070C0"/>
              </a:solidFill>
              <a:latin typeface="Cambria"/>
              <a:ea typeface="Cambria"/>
              <a:cs typeface="Cambria"/>
              <a:sym typeface="Cambria"/>
            </a:endParaRPr>
          </a:p>
          <a:p>
            <a:pPr indent="-214313" lvl="0" marL="214313" marR="0" rtl="0" algn="l">
              <a:lnSpc>
                <a:spcPct val="100000"/>
              </a:lnSpc>
              <a:spcBef>
                <a:spcPts val="0"/>
              </a:spcBef>
              <a:spcAft>
                <a:spcPts val="0"/>
              </a:spcAft>
              <a:buClr>
                <a:srgbClr val="FF0000"/>
              </a:buClr>
              <a:buSzPts val="1800"/>
              <a:buFont typeface="Cambria"/>
              <a:buChar char="❑"/>
            </a:pPr>
            <a:r>
              <a:rPr b="0" i="0" lang="en-US" sz="1350" u="none" cap="none" strike="noStrike">
                <a:solidFill>
                  <a:srgbClr val="FF0000"/>
                </a:solidFill>
                <a:latin typeface="Cambria"/>
                <a:ea typeface="Cambria"/>
                <a:cs typeface="Cambria"/>
                <a:sym typeface="Cambria"/>
              </a:rPr>
              <a:t>&lt;riwayat pendidikan Pengajar&gt;  </a:t>
            </a:r>
            <a:endParaRPr b="0" i="0" sz="1050" u="none" cap="none" strike="noStrike">
              <a:solidFill>
                <a:srgbClr val="000000"/>
              </a:solidFill>
              <a:latin typeface="Cambria"/>
              <a:ea typeface="Cambria"/>
              <a:cs typeface="Cambria"/>
              <a:sym typeface="Cambria"/>
            </a:endParaRPr>
          </a:p>
          <a:p>
            <a:pPr indent="-128588" lvl="0" marL="214313"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70C0"/>
              </a:solidFill>
              <a:latin typeface="Cambria"/>
              <a:ea typeface="Cambria"/>
              <a:cs typeface="Cambria"/>
              <a:sym typeface="Cambria"/>
            </a:endParaRPr>
          </a:p>
          <a:p>
            <a:pPr indent="-128588" lvl="0" marL="214313"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70C0"/>
              </a:solidFill>
              <a:latin typeface="Cambria"/>
              <a:ea typeface="Cambria"/>
              <a:cs typeface="Cambria"/>
              <a:sym typeface="Cambria"/>
            </a:endParaRPr>
          </a:p>
          <a:p>
            <a:pPr indent="-128588" lvl="0" marL="214313" marR="0" rtl="0" algn="l">
              <a:lnSpc>
                <a:spcPct val="100000"/>
              </a:lnSpc>
              <a:spcBef>
                <a:spcPts val="0"/>
              </a:spcBef>
              <a:spcAft>
                <a:spcPts val="0"/>
              </a:spcAft>
              <a:buClr>
                <a:srgbClr val="000000"/>
              </a:buClr>
              <a:buSzPts val="1350"/>
              <a:buFont typeface="Arial"/>
              <a:buNone/>
            </a:pPr>
            <a:r>
              <a:t/>
            </a:r>
            <a:endParaRPr b="0" i="0" sz="1350" u="none" cap="none" strike="noStrike">
              <a:solidFill>
                <a:srgbClr val="0070C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350"/>
              <a:buFont typeface="Arial"/>
              <a:buNone/>
            </a:pPr>
            <a:r>
              <a:rPr b="0" i="0" lang="en-US" sz="1350" u="none" cap="none" strike="noStrike">
                <a:solidFill>
                  <a:schemeClr val="dk1"/>
                </a:solidFill>
                <a:latin typeface="Cambria"/>
                <a:ea typeface="Cambria"/>
                <a:cs typeface="Cambria"/>
                <a:sym typeface="Cambria"/>
              </a:rPr>
              <a:t>Riwayat Pekerjaan</a:t>
            </a:r>
            <a:endParaRPr b="0" i="0" sz="1350" u="none" cap="none" strike="noStrike">
              <a:solidFill>
                <a:schemeClr val="dk1"/>
              </a:solidFill>
              <a:latin typeface="Cambria"/>
              <a:ea typeface="Cambria"/>
              <a:cs typeface="Cambria"/>
              <a:sym typeface="Cambria"/>
            </a:endParaRPr>
          </a:p>
          <a:p>
            <a:pPr indent="-214313" lvl="0" marL="214313" marR="0" rtl="0" algn="l">
              <a:lnSpc>
                <a:spcPct val="100000"/>
              </a:lnSpc>
              <a:spcBef>
                <a:spcPts val="0"/>
              </a:spcBef>
              <a:spcAft>
                <a:spcPts val="0"/>
              </a:spcAft>
              <a:buClr>
                <a:srgbClr val="FF0000"/>
              </a:buClr>
              <a:buSzPts val="1800"/>
              <a:buFont typeface="Cambria"/>
              <a:buChar char="❑"/>
            </a:pPr>
            <a:r>
              <a:rPr b="0" i="0" lang="en-US" sz="1350" u="none" cap="none" strike="noStrike">
                <a:solidFill>
                  <a:srgbClr val="FF0000"/>
                </a:solidFill>
                <a:latin typeface="Cambria"/>
                <a:ea typeface="Cambria"/>
                <a:cs typeface="Cambria"/>
                <a:sym typeface="Cambria"/>
              </a:rPr>
              <a:t>&lt;riwayat pekerjaan Pengajar&gt;</a:t>
            </a:r>
            <a:endParaRPr b="0" i="0" sz="1050" u="none" cap="none" strike="noStrike">
              <a:solidFill>
                <a:srgbClr val="000000"/>
              </a:solidFill>
              <a:latin typeface="Cambria"/>
              <a:ea typeface="Cambria"/>
              <a:cs typeface="Cambria"/>
              <a:sym typeface="Cambria"/>
            </a:endParaRPr>
          </a:p>
        </p:txBody>
      </p:sp>
      <p:sp>
        <p:nvSpPr>
          <p:cNvPr id="101" name="Google Shape;101;p21"/>
          <p:cNvSpPr/>
          <p:nvPr/>
        </p:nvSpPr>
        <p:spPr>
          <a:xfrm>
            <a:off x="6579619" y="831329"/>
            <a:ext cx="2447550" cy="553968"/>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Clr>
                <a:srgbClr val="000000"/>
              </a:buClr>
              <a:buSzPts val="1050"/>
              <a:buFont typeface="Arial"/>
              <a:buNone/>
            </a:pPr>
            <a:r>
              <a:rPr b="1" i="0" lang="en-US" sz="1050" u="none" cap="none" strike="noStrike">
                <a:solidFill>
                  <a:schemeClr val="dk1"/>
                </a:solidFill>
                <a:latin typeface="Cambria"/>
                <a:ea typeface="Cambria"/>
                <a:cs typeface="Cambria"/>
                <a:sym typeface="Cambria"/>
              </a:rPr>
              <a:t>Contact</a:t>
            </a:r>
            <a:endParaRPr b="0" i="0" sz="105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050"/>
              <a:buFont typeface="Arial"/>
              <a:buNone/>
            </a:pPr>
            <a:r>
              <a:rPr b="1" i="0" lang="en-US" sz="1050" u="none" cap="none" strike="noStrike">
                <a:solidFill>
                  <a:schemeClr val="dk1"/>
                </a:solidFill>
                <a:latin typeface="Cambria"/>
                <a:ea typeface="Cambria"/>
                <a:cs typeface="Cambria"/>
                <a:sym typeface="Cambria"/>
              </a:rPr>
              <a:t>HP WA only :</a:t>
            </a:r>
            <a:r>
              <a:rPr b="1" i="0" lang="en-US" sz="1050" u="none" cap="none" strike="noStrike">
                <a:solidFill>
                  <a:srgbClr val="FF0000"/>
                </a:solidFill>
                <a:latin typeface="Cambria"/>
                <a:ea typeface="Cambria"/>
                <a:cs typeface="Cambria"/>
                <a:sym typeface="Cambria"/>
              </a:rPr>
              <a:t>&lt;no hp Pengajar&gt;</a:t>
            </a:r>
            <a:endParaRPr b="0" i="0" sz="1050" u="none" cap="none" strike="noStrike">
              <a:solidFill>
                <a:srgbClr val="FF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050"/>
              <a:buFont typeface="Arial"/>
              <a:buNone/>
            </a:pPr>
            <a:r>
              <a:rPr b="1" i="0" lang="en-US" sz="1050" u="none" cap="none" strike="noStrike">
                <a:solidFill>
                  <a:schemeClr val="dk1"/>
                </a:solidFill>
                <a:latin typeface="Cambria"/>
                <a:ea typeface="Cambria"/>
                <a:cs typeface="Cambria"/>
                <a:sym typeface="Cambria"/>
              </a:rPr>
              <a:t>Email	:</a:t>
            </a:r>
            <a:r>
              <a:rPr b="1" i="0" lang="en-US" sz="1050" u="none" cap="none" strike="noStrike">
                <a:solidFill>
                  <a:srgbClr val="FF0000"/>
                </a:solidFill>
                <a:latin typeface="Cambria"/>
                <a:ea typeface="Cambria"/>
                <a:cs typeface="Cambria"/>
                <a:sym typeface="Cambria"/>
              </a:rPr>
              <a:t>&lt;email Pengajar&gt;</a:t>
            </a:r>
            <a:endParaRPr b="0" i="0" sz="1050" u="none" cap="none" strike="noStrike">
              <a:solidFill>
                <a:srgbClr val="FF0000"/>
              </a:solidFill>
              <a:latin typeface="Cambria"/>
              <a:ea typeface="Cambria"/>
              <a:cs typeface="Cambria"/>
              <a:sym typeface="Cambria"/>
            </a:endParaRPr>
          </a:p>
        </p:txBody>
      </p:sp>
      <p:sp>
        <p:nvSpPr>
          <p:cNvPr id="102" name="Google Shape;102;p21"/>
          <p:cNvSpPr/>
          <p:nvPr/>
        </p:nvSpPr>
        <p:spPr>
          <a:xfrm>
            <a:off x="5465311" y="831324"/>
            <a:ext cx="1057725" cy="1336725"/>
          </a:xfrm>
          <a:prstGeom prst="rect">
            <a:avLst/>
          </a:prstGeom>
          <a:solidFill>
            <a:schemeClr val="accent1"/>
          </a:solidFill>
          <a:ln cap="flat" cmpd="sng" w="12700">
            <a:solidFill>
              <a:srgbClr val="31538F"/>
            </a:solidFill>
            <a:prstDash val="solid"/>
            <a:miter lim="800000"/>
            <a:headEnd len="sm" w="sm" type="none"/>
            <a:tailEnd len="sm" w="sm" type="none"/>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rPr b="0" i="0" lang="en-US" sz="1350" u="none" cap="none" strike="noStrike">
                <a:solidFill>
                  <a:srgbClr val="FF0000"/>
                </a:solidFill>
                <a:latin typeface="Calibri"/>
                <a:ea typeface="Calibri"/>
                <a:cs typeface="Calibri"/>
                <a:sym typeface="Calibri"/>
              </a:rPr>
              <a:t>Foto Pengajar</a:t>
            </a:r>
            <a:endParaRPr b="0" i="0" sz="1350" u="none" cap="none" strike="noStrike">
              <a:solidFill>
                <a:srgbClr val="FF0000"/>
              </a:solidFill>
              <a:latin typeface="Calibri"/>
              <a:ea typeface="Calibri"/>
              <a:cs typeface="Calibri"/>
              <a:sym typeface="Calibri"/>
            </a:endParaRPr>
          </a:p>
        </p:txBody>
      </p:sp>
      <p:sp>
        <p:nvSpPr>
          <p:cNvPr id="103" name="Google Shape;103;p21"/>
          <p:cNvSpPr/>
          <p:nvPr/>
        </p:nvSpPr>
        <p:spPr>
          <a:xfrm>
            <a:off x="6579619" y="2356623"/>
            <a:ext cx="2447550" cy="55395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1050"/>
              <a:buFont typeface="Arial"/>
              <a:buNone/>
            </a:pPr>
            <a:r>
              <a:rPr b="1" i="0" lang="en-US" sz="1050" u="none" cap="none" strike="noStrike">
                <a:solidFill>
                  <a:schemeClr val="dk1"/>
                </a:solidFill>
                <a:latin typeface="Cambria"/>
                <a:ea typeface="Cambria"/>
                <a:cs typeface="Cambria"/>
                <a:sym typeface="Cambria"/>
              </a:rPr>
              <a:t>Contact</a:t>
            </a:r>
            <a:endParaRPr b="0" i="0" sz="105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050"/>
              <a:buFont typeface="Arial"/>
              <a:buNone/>
            </a:pPr>
            <a:r>
              <a:rPr b="1" i="0" lang="en-US" sz="1050" u="none" cap="none" strike="noStrike">
                <a:solidFill>
                  <a:schemeClr val="dk1"/>
                </a:solidFill>
                <a:latin typeface="Cambria"/>
                <a:ea typeface="Cambria"/>
                <a:cs typeface="Cambria"/>
                <a:sym typeface="Cambria"/>
              </a:rPr>
              <a:t>HP WA only :</a:t>
            </a:r>
            <a:r>
              <a:rPr b="1" i="0" lang="en-US" sz="1050" u="none" cap="none" strike="noStrike">
                <a:solidFill>
                  <a:srgbClr val="FF0000"/>
                </a:solidFill>
                <a:latin typeface="Cambria"/>
                <a:ea typeface="Cambria"/>
                <a:cs typeface="Cambria"/>
                <a:sym typeface="Cambria"/>
              </a:rPr>
              <a:t>&lt;no hp Pengajar&gt;</a:t>
            </a:r>
            <a:endParaRPr b="0" i="0" sz="1050" u="none" cap="none" strike="noStrike">
              <a:solidFill>
                <a:srgbClr val="FF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050"/>
              <a:buFont typeface="Arial"/>
              <a:buNone/>
            </a:pPr>
            <a:r>
              <a:rPr b="1" i="0" lang="en-US" sz="1050" u="none" cap="none" strike="noStrike">
                <a:solidFill>
                  <a:schemeClr val="dk1"/>
                </a:solidFill>
                <a:latin typeface="Cambria"/>
                <a:ea typeface="Cambria"/>
                <a:cs typeface="Cambria"/>
                <a:sym typeface="Cambria"/>
              </a:rPr>
              <a:t>Email	:</a:t>
            </a:r>
            <a:r>
              <a:rPr b="1" i="0" lang="en-US" sz="1050" u="none" cap="none" strike="noStrike">
                <a:solidFill>
                  <a:srgbClr val="FF0000"/>
                </a:solidFill>
                <a:latin typeface="Cambria"/>
                <a:ea typeface="Cambria"/>
                <a:cs typeface="Cambria"/>
                <a:sym typeface="Cambria"/>
              </a:rPr>
              <a:t>&lt;email Pengajar&gt;</a:t>
            </a:r>
            <a:endParaRPr b="0" i="0" sz="1050" u="none" cap="none" strike="noStrike">
              <a:solidFill>
                <a:srgbClr val="FF0000"/>
              </a:solidFill>
              <a:latin typeface="Cambria"/>
              <a:ea typeface="Cambria"/>
              <a:cs typeface="Cambria"/>
              <a:sym typeface="Cambria"/>
            </a:endParaRPr>
          </a:p>
        </p:txBody>
      </p:sp>
      <p:sp>
        <p:nvSpPr>
          <p:cNvPr id="104" name="Google Shape;104;p21"/>
          <p:cNvSpPr/>
          <p:nvPr/>
        </p:nvSpPr>
        <p:spPr>
          <a:xfrm>
            <a:off x="5465311" y="2338543"/>
            <a:ext cx="1057725" cy="1336725"/>
          </a:xfrm>
          <a:prstGeom prst="rect">
            <a:avLst/>
          </a:prstGeom>
          <a:solidFill>
            <a:schemeClr val="accent1"/>
          </a:solidFill>
          <a:ln cap="flat" cmpd="sng" w="12700">
            <a:solidFill>
              <a:srgbClr val="31538F"/>
            </a:solidFill>
            <a:prstDash val="solid"/>
            <a:miter lim="800000"/>
            <a:headEnd len="sm" w="sm" type="none"/>
            <a:tailEnd len="sm" w="sm" type="none"/>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1350"/>
              <a:buFont typeface="Arial"/>
              <a:buNone/>
            </a:pPr>
            <a:r>
              <a:rPr b="0" i="0" lang="en-US" sz="1350" u="none" cap="none" strike="noStrike">
                <a:solidFill>
                  <a:srgbClr val="FF0000"/>
                </a:solidFill>
                <a:latin typeface="Calibri"/>
                <a:ea typeface="Calibri"/>
                <a:cs typeface="Calibri"/>
                <a:sym typeface="Calibri"/>
              </a:rPr>
              <a:t>Foto Pengajar</a:t>
            </a:r>
            <a:endParaRPr b="0" i="0" sz="1350" u="none" cap="none" strike="noStrike">
              <a:solidFill>
                <a:srgbClr val="FF0000"/>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pic>
        <p:nvPicPr>
          <p:cNvPr id="303" name="Google Shape;303;p36"/>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304" name="Google Shape;304;p36"/>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305" name="Google Shape;305;p36"/>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306" name="Google Shape;306;p36"/>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307" name="Google Shape;307;p36"/>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Cambria"/>
                <a:ea typeface="Cambria"/>
                <a:cs typeface="Cambria"/>
                <a:sym typeface="Cambria"/>
              </a:rPr>
              <a:t>Prinsip Utama Desain UI</a:t>
            </a:r>
            <a:endParaRPr b="0" i="0" sz="1400" u="none" cap="none" strike="noStrike">
              <a:solidFill>
                <a:srgbClr val="000000"/>
              </a:solidFill>
              <a:latin typeface="Cambria"/>
              <a:ea typeface="Cambria"/>
              <a:cs typeface="Cambria"/>
              <a:sym typeface="Cambria"/>
            </a:endParaRPr>
          </a:p>
        </p:txBody>
      </p:sp>
      <p:sp>
        <p:nvSpPr>
          <p:cNvPr id="308" name="Google Shape;308;p36"/>
          <p:cNvSpPr/>
          <p:nvPr/>
        </p:nvSpPr>
        <p:spPr>
          <a:xfrm>
            <a:off x="331180" y="876953"/>
            <a:ext cx="8464028" cy="39703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309" name="Google Shape;309;p36"/>
          <p:cNvSpPr/>
          <p:nvPr/>
        </p:nvSpPr>
        <p:spPr>
          <a:xfrm>
            <a:off x="331180" y="876953"/>
            <a:ext cx="8464028" cy="3000781"/>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User compatibility</a:t>
            </a:r>
            <a:endParaRPr b="0" i="0" sz="1400" u="none" cap="none" strike="noStrike">
              <a:solidFill>
                <a:srgbClr val="000000"/>
              </a:solidFill>
              <a:latin typeface="Cambria"/>
              <a:ea typeface="Cambria"/>
              <a:cs typeface="Cambria"/>
              <a:sym typeface="Cambria"/>
            </a:endParaRPr>
          </a:p>
          <a:p>
            <a:pPr indent="-285750" lvl="0" marL="285750" marR="0" rtl="0" algn="l">
              <a:lnSpc>
                <a:spcPct val="15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Product compatibility</a:t>
            </a:r>
            <a:endParaRPr b="0" i="0" sz="1400" u="none" cap="none" strike="noStrike">
              <a:solidFill>
                <a:srgbClr val="000000"/>
              </a:solidFill>
              <a:latin typeface="Cambria"/>
              <a:ea typeface="Cambria"/>
              <a:cs typeface="Cambria"/>
              <a:sym typeface="Cambria"/>
            </a:endParaRPr>
          </a:p>
          <a:p>
            <a:pPr indent="-285750" lvl="0" marL="285750" marR="0" rtl="0" algn="l">
              <a:lnSpc>
                <a:spcPct val="15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Task compatibility</a:t>
            </a:r>
            <a:endParaRPr b="0" i="0" sz="1400" u="none" cap="none" strike="noStrike">
              <a:solidFill>
                <a:srgbClr val="000000"/>
              </a:solidFill>
              <a:latin typeface="Cambria"/>
              <a:ea typeface="Cambria"/>
              <a:cs typeface="Cambria"/>
              <a:sym typeface="Cambria"/>
            </a:endParaRPr>
          </a:p>
          <a:p>
            <a:pPr indent="-285750" lvl="0" marL="285750" marR="0" rtl="0" algn="l">
              <a:lnSpc>
                <a:spcPct val="15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Workflow compatibility</a:t>
            </a:r>
            <a:endParaRPr b="0" i="0" sz="1400" u="none" cap="none" strike="noStrike">
              <a:solidFill>
                <a:srgbClr val="000000"/>
              </a:solidFill>
              <a:latin typeface="Cambria"/>
              <a:ea typeface="Cambria"/>
              <a:cs typeface="Cambria"/>
              <a:sym typeface="Cambria"/>
            </a:endParaRPr>
          </a:p>
          <a:p>
            <a:pPr indent="-285750" lvl="0" marL="285750" marR="0" rtl="0" algn="l">
              <a:lnSpc>
                <a:spcPct val="15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Consistency</a:t>
            </a:r>
            <a:endParaRPr b="0" i="0" sz="1400" u="none" cap="none" strike="noStrike">
              <a:solidFill>
                <a:srgbClr val="000000"/>
              </a:solidFill>
              <a:latin typeface="Cambria"/>
              <a:ea typeface="Cambria"/>
              <a:cs typeface="Cambria"/>
              <a:sym typeface="Cambria"/>
            </a:endParaRPr>
          </a:p>
          <a:p>
            <a:pPr indent="-285750" lvl="0" marL="285750" marR="0" rtl="0" algn="l">
              <a:lnSpc>
                <a:spcPct val="15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Familiarity</a:t>
            </a:r>
            <a:endParaRPr b="0" i="0" sz="1400" u="none" cap="none" strike="noStrike">
              <a:solidFill>
                <a:srgbClr val="000000"/>
              </a:solidFill>
              <a:latin typeface="Cambria"/>
              <a:ea typeface="Cambria"/>
              <a:cs typeface="Cambria"/>
              <a:sym typeface="Cambria"/>
            </a:endParaRPr>
          </a:p>
          <a:p>
            <a:pPr indent="-285750" lvl="0" marL="285750" marR="0" rtl="0" algn="l">
              <a:lnSpc>
                <a:spcPct val="15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Simplicity</a:t>
            </a:r>
            <a:endParaRPr b="0" i="0" sz="1400" u="none" cap="none" strike="noStrike">
              <a:solidFill>
                <a:srgbClr val="000000"/>
              </a:solidFill>
              <a:latin typeface="Cambria"/>
              <a:ea typeface="Cambria"/>
              <a:cs typeface="Cambria"/>
              <a:sym typeface="Cambri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pic>
        <p:nvPicPr>
          <p:cNvPr id="314" name="Google Shape;314;p37"/>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315" name="Google Shape;315;p37"/>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316" name="Google Shape;316;p37"/>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317" name="Google Shape;317;p37"/>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318" name="Google Shape;318;p37"/>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Contoh Familiarity</a:t>
            </a:r>
            <a:endParaRPr b="0" i="0" sz="1400" u="none" cap="none" strike="noStrike">
              <a:solidFill>
                <a:srgbClr val="000000"/>
              </a:solidFill>
              <a:latin typeface="Arial"/>
              <a:ea typeface="Arial"/>
              <a:cs typeface="Arial"/>
              <a:sym typeface="Arial"/>
            </a:endParaRPr>
          </a:p>
        </p:txBody>
      </p:sp>
      <p:sp>
        <p:nvSpPr>
          <p:cNvPr id="319" name="Google Shape;319;p37"/>
          <p:cNvSpPr/>
          <p:nvPr/>
        </p:nvSpPr>
        <p:spPr>
          <a:xfrm>
            <a:off x="331180" y="876953"/>
            <a:ext cx="8464028" cy="39703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320" name="Google Shape;320;p37"/>
          <p:cNvSpPr/>
          <p:nvPr/>
        </p:nvSpPr>
        <p:spPr>
          <a:xfrm>
            <a:off x="331180" y="876953"/>
            <a:ext cx="4240820" cy="2280584"/>
          </a:xfrm>
          <a:prstGeom prst="rect">
            <a:avLst/>
          </a:prstGeom>
          <a:noFill/>
          <a:ln>
            <a:noFill/>
          </a:ln>
        </p:spPr>
        <p:txBody>
          <a:bodyPr anchorCtr="0" anchor="t" bIns="45700" lIns="91425" spcFirstLastPara="1" rIns="91425" wrap="square" tIns="45700">
            <a:spAutoFit/>
          </a:bodyPr>
          <a:lstStyle/>
          <a:p>
            <a:pPr indent="-107950" lvl="0" marL="285750" marR="0" rtl="0" algn="l">
              <a:lnSpc>
                <a:spcPct val="80000"/>
              </a:lnSpc>
              <a:spcBef>
                <a:spcPts val="0"/>
              </a:spcBef>
              <a:spcAft>
                <a:spcPts val="0"/>
              </a:spcAft>
              <a:buClr>
                <a:srgbClr val="000000"/>
              </a:buClr>
              <a:buSzPts val="2800"/>
              <a:buFont typeface="Noto Sans Symbols"/>
              <a:buNone/>
            </a:pPr>
            <a:r>
              <a:t/>
            </a:r>
            <a:endParaRPr b="0" i="0" sz="1800" u="none" cap="none" strike="noStrike">
              <a:solidFill>
                <a:srgbClr val="000000"/>
              </a:solidFill>
              <a:latin typeface="Cambria"/>
              <a:ea typeface="Cambria"/>
              <a:cs typeface="Cambria"/>
              <a:sym typeface="Cambria"/>
            </a:endParaRPr>
          </a:p>
          <a:p>
            <a:pPr indent="-285750" lvl="0" marL="285750" marR="0" rtl="0" algn="l">
              <a:lnSpc>
                <a:spcPct val="80000"/>
              </a:lnSpc>
              <a:spcBef>
                <a:spcPts val="0"/>
              </a:spcBef>
              <a:spcAft>
                <a:spcPts val="0"/>
              </a:spcAft>
              <a:buClr>
                <a:srgbClr val="000000"/>
              </a:buClr>
              <a:buSzPts val="2800"/>
              <a:buFont typeface="Cambria"/>
              <a:buChar char="❖"/>
            </a:pPr>
            <a:r>
              <a:rPr b="0" i="0" lang="en-US" sz="1800" u="none" cap="none" strike="noStrike">
                <a:solidFill>
                  <a:srgbClr val="000000"/>
                </a:solidFill>
                <a:latin typeface="Cambria"/>
                <a:ea typeface="Cambria"/>
                <a:cs typeface="Cambria"/>
                <a:sym typeface="Cambria"/>
              </a:rPr>
              <a:t>Memberikan tampilan yang familiar terhadap user.</a:t>
            </a:r>
            <a:endParaRPr b="0" i="0" sz="1400" u="none" cap="none" strike="noStrike">
              <a:solidFill>
                <a:srgbClr val="000000"/>
              </a:solidFill>
              <a:latin typeface="Cambria"/>
              <a:ea typeface="Cambria"/>
              <a:cs typeface="Cambria"/>
              <a:sym typeface="Cambria"/>
            </a:endParaRPr>
          </a:p>
          <a:p>
            <a:pPr indent="0" lvl="0" marL="0" marR="0" rtl="0" algn="l">
              <a:lnSpc>
                <a:spcPct val="8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0" lvl="0" marL="0" marR="0" rtl="0" algn="l">
              <a:lnSpc>
                <a:spcPct val="8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85750" lvl="0" marL="285750" marR="0" rtl="0" algn="l">
              <a:lnSpc>
                <a:spcPct val="80000"/>
              </a:lnSpc>
              <a:spcBef>
                <a:spcPts val="0"/>
              </a:spcBef>
              <a:spcAft>
                <a:spcPts val="0"/>
              </a:spcAft>
              <a:buClr>
                <a:srgbClr val="000000"/>
              </a:buClr>
              <a:buSzPts val="2800"/>
              <a:buFont typeface="Cambria"/>
              <a:buChar char="❖"/>
            </a:pPr>
            <a:r>
              <a:rPr b="0" i="0" lang="en-US" sz="1800" u="none" cap="none" strike="noStrike">
                <a:solidFill>
                  <a:srgbClr val="000000"/>
                </a:solidFill>
                <a:latin typeface="Cambria"/>
                <a:ea typeface="Cambria"/>
                <a:cs typeface="Cambria"/>
                <a:sym typeface="Cambria"/>
              </a:rPr>
              <a:t>Tampilan awal twitter.com sangatlah familiar di mata user dan tidak membingungkan.</a:t>
            </a:r>
            <a:endParaRPr b="0" i="0" sz="1400" u="none" cap="none" strike="noStrike">
              <a:solidFill>
                <a:srgbClr val="000000"/>
              </a:solidFill>
              <a:latin typeface="Cambria"/>
              <a:ea typeface="Cambria"/>
              <a:cs typeface="Cambria"/>
              <a:sym typeface="Cambria"/>
            </a:endParaRPr>
          </a:p>
          <a:p>
            <a:pPr indent="-57150" lvl="0" marL="285750" marR="0" rtl="0" algn="l">
              <a:lnSpc>
                <a:spcPct val="150000"/>
              </a:lnSpc>
              <a:spcBef>
                <a:spcPts val="0"/>
              </a:spcBef>
              <a:spcAft>
                <a:spcPts val="0"/>
              </a:spcAft>
              <a:buClr>
                <a:srgbClr val="000000"/>
              </a:buClr>
              <a:buSzPts val="3600"/>
              <a:buFont typeface="Noto Sans Symbols"/>
              <a:buNone/>
            </a:pPr>
            <a:r>
              <a:t/>
            </a:r>
            <a:endParaRPr b="0" i="0" sz="1800" u="none" cap="none" strike="noStrike">
              <a:solidFill>
                <a:srgbClr val="000000"/>
              </a:solidFill>
              <a:latin typeface="Cambria"/>
              <a:ea typeface="Cambria"/>
              <a:cs typeface="Cambria"/>
              <a:sym typeface="Cambria"/>
            </a:endParaRPr>
          </a:p>
        </p:txBody>
      </p:sp>
      <p:pic>
        <p:nvPicPr>
          <p:cNvPr id="321" name="Google Shape;321;p37"/>
          <p:cNvPicPr preferRelativeResize="0"/>
          <p:nvPr/>
        </p:nvPicPr>
        <p:blipFill rotWithShape="1">
          <a:blip r:embed="rId6">
            <a:alphaModFix/>
          </a:blip>
          <a:srcRect b="0" l="0" r="0" t="0"/>
          <a:stretch/>
        </p:blipFill>
        <p:spPr>
          <a:xfrm>
            <a:off x="4589612" y="1006434"/>
            <a:ext cx="4223208" cy="337068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pic>
        <p:nvPicPr>
          <p:cNvPr id="326" name="Google Shape;326;p38"/>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327" name="Google Shape;327;p38"/>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328" name="Google Shape;328;p38"/>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329" name="Google Shape;329;p38"/>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330" name="Google Shape;330;p38"/>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Contoh Simplicity</a:t>
            </a:r>
            <a:endParaRPr b="0" i="0" sz="1400" u="none" cap="none" strike="noStrike">
              <a:solidFill>
                <a:srgbClr val="000000"/>
              </a:solidFill>
              <a:latin typeface="Arial"/>
              <a:ea typeface="Arial"/>
              <a:cs typeface="Arial"/>
              <a:sym typeface="Arial"/>
            </a:endParaRPr>
          </a:p>
        </p:txBody>
      </p:sp>
      <p:sp>
        <p:nvSpPr>
          <p:cNvPr id="331" name="Google Shape;331;p38"/>
          <p:cNvSpPr/>
          <p:nvPr/>
        </p:nvSpPr>
        <p:spPr>
          <a:xfrm>
            <a:off x="331180" y="876953"/>
            <a:ext cx="8464028" cy="39703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332" name="Google Shape;332;p38"/>
          <p:cNvSpPr/>
          <p:nvPr/>
        </p:nvSpPr>
        <p:spPr>
          <a:xfrm>
            <a:off x="331180" y="876953"/>
            <a:ext cx="4240820" cy="3388580"/>
          </a:xfrm>
          <a:prstGeom prst="rect">
            <a:avLst/>
          </a:prstGeom>
          <a:noFill/>
          <a:ln>
            <a:noFill/>
          </a:ln>
        </p:spPr>
        <p:txBody>
          <a:bodyPr anchorCtr="0" anchor="t" bIns="45700" lIns="91425" spcFirstLastPara="1" rIns="91425" wrap="square" tIns="45700">
            <a:spAutoFit/>
          </a:bodyPr>
          <a:lstStyle/>
          <a:p>
            <a:pPr indent="-107950" lvl="0" marL="285750" marR="0" rtl="0" algn="l">
              <a:lnSpc>
                <a:spcPct val="80000"/>
              </a:lnSpc>
              <a:spcBef>
                <a:spcPts val="0"/>
              </a:spcBef>
              <a:spcAft>
                <a:spcPts val="0"/>
              </a:spcAft>
              <a:buClr>
                <a:srgbClr val="000000"/>
              </a:buClr>
              <a:buSzPts val="2800"/>
              <a:buFont typeface="Noto Sans Symbols"/>
              <a:buNone/>
            </a:pPr>
            <a:r>
              <a:t/>
            </a:r>
            <a:endParaRPr b="0" i="0" sz="1800" u="none" cap="none" strike="noStrike">
              <a:solidFill>
                <a:srgbClr val="000000"/>
              </a:solidFill>
              <a:latin typeface="Cambria"/>
              <a:ea typeface="Cambria"/>
              <a:cs typeface="Cambria"/>
              <a:sym typeface="Cambria"/>
            </a:endParaRPr>
          </a:p>
          <a:p>
            <a:pPr indent="-285750" lvl="0" marL="285750" marR="0" rtl="0" algn="l">
              <a:lnSpc>
                <a:spcPct val="8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Kesederhanaan perlu diperhatikan pada saat membangun antarmuka.</a:t>
            </a:r>
            <a:endParaRPr b="0" i="0" sz="1400" u="none" cap="none" strike="noStrike">
              <a:solidFill>
                <a:srgbClr val="000000"/>
              </a:solidFill>
              <a:latin typeface="Cambria"/>
              <a:ea typeface="Cambria"/>
              <a:cs typeface="Cambria"/>
              <a:sym typeface="Cambria"/>
            </a:endParaRPr>
          </a:p>
          <a:p>
            <a:pPr indent="-114300" lvl="0" marL="285750" marR="0" rtl="0" algn="l">
              <a:lnSpc>
                <a:spcPct val="80000"/>
              </a:lnSpc>
              <a:spcBef>
                <a:spcPts val="0"/>
              </a:spcBef>
              <a:spcAft>
                <a:spcPts val="0"/>
              </a:spcAft>
              <a:buClr>
                <a:srgbClr val="000000"/>
              </a:buClr>
              <a:buSzPts val="2700"/>
              <a:buFont typeface="Noto Sans Symbols"/>
              <a:buNone/>
            </a:pPr>
            <a:r>
              <a:t/>
            </a:r>
            <a:endParaRPr b="0" i="0" sz="1800" u="none" cap="none" strike="noStrike">
              <a:solidFill>
                <a:srgbClr val="000000"/>
              </a:solidFill>
              <a:latin typeface="Cambria"/>
              <a:ea typeface="Cambria"/>
              <a:cs typeface="Cambria"/>
              <a:sym typeface="Cambria"/>
            </a:endParaRPr>
          </a:p>
          <a:p>
            <a:pPr indent="-114300" lvl="0" marL="285750" marR="0" rtl="0" algn="l">
              <a:lnSpc>
                <a:spcPct val="80000"/>
              </a:lnSpc>
              <a:spcBef>
                <a:spcPts val="0"/>
              </a:spcBef>
              <a:spcAft>
                <a:spcPts val="0"/>
              </a:spcAft>
              <a:buClr>
                <a:srgbClr val="000000"/>
              </a:buClr>
              <a:buSzPts val="2700"/>
              <a:buFont typeface="Noto Sans Symbols"/>
              <a:buNone/>
            </a:pPr>
            <a:r>
              <a:t/>
            </a:r>
            <a:endParaRPr b="0" i="0" sz="1800" u="none" cap="none" strike="noStrike">
              <a:solidFill>
                <a:srgbClr val="000000"/>
              </a:solidFill>
              <a:latin typeface="Cambria"/>
              <a:ea typeface="Cambria"/>
              <a:cs typeface="Cambria"/>
              <a:sym typeface="Cambria"/>
            </a:endParaRPr>
          </a:p>
          <a:p>
            <a:pPr indent="-285750" lvl="0" marL="285750" marR="0" rtl="0" algn="l">
              <a:lnSpc>
                <a:spcPct val="8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Tidak selamanya antarmuka yang memiliki menu banyak adalah antarmuka yang baik.</a:t>
            </a:r>
            <a:endParaRPr b="0" i="0" sz="1400" u="none" cap="none" strike="noStrike">
              <a:solidFill>
                <a:srgbClr val="000000"/>
              </a:solidFill>
              <a:latin typeface="Cambria"/>
              <a:ea typeface="Cambria"/>
              <a:cs typeface="Cambria"/>
              <a:sym typeface="Cambria"/>
            </a:endParaRPr>
          </a:p>
          <a:p>
            <a:pPr indent="-114300" lvl="0" marL="285750" marR="0" rtl="0" algn="l">
              <a:lnSpc>
                <a:spcPct val="80000"/>
              </a:lnSpc>
              <a:spcBef>
                <a:spcPts val="0"/>
              </a:spcBef>
              <a:spcAft>
                <a:spcPts val="0"/>
              </a:spcAft>
              <a:buClr>
                <a:srgbClr val="000000"/>
              </a:buClr>
              <a:buSzPts val="2700"/>
              <a:buFont typeface="Noto Sans Symbols"/>
              <a:buNone/>
            </a:pPr>
            <a:r>
              <a:t/>
            </a:r>
            <a:endParaRPr b="0" i="0" sz="1800" u="none" cap="none" strike="noStrike">
              <a:solidFill>
                <a:srgbClr val="000000"/>
              </a:solidFill>
              <a:latin typeface="Cambria"/>
              <a:ea typeface="Cambria"/>
              <a:cs typeface="Cambria"/>
              <a:sym typeface="Cambria"/>
            </a:endParaRPr>
          </a:p>
          <a:p>
            <a:pPr indent="-114300" lvl="0" marL="285750" marR="0" rtl="0" algn="l">
              <a:lnSpc>
                <a:spcPct val="80000"/>
              </a:lnSpc>
              <a:spcBef>
                <a:spcPts val="0"/>
              </a:spcBef>
              <a:spcAft>
                <a:spcPts val="0"/>
              </a:spcAft>
              <a:buClr>
                <a:srgbClr val="000000"/>
              </a:buClr>
              <a:buSzPts val="2700"/>
              <a:buFont typeface="Noto Sans Symbols"/>
              <a:buNone/>
            </a:pPr>
            <a:r>
              <a:t/>
            </a:r>
            <a:endParaRPr b="0" i="0" sz="1800" u="none" cap="none" strike="noStrike">
              <a:solidFill>
                <a:srgbClr val="000000"/>
              </a:solidFill>
              <a:latin typeface="Cambria"/>
              <a:ea typeface="Cambria"/>
              <a:cs typeface="Cambria"/>
              <a:sym typeface="Cambria"/>
            </a:endParaRPr>
          </a:p>
          <a:p>
            <a:pPr indent="-285750" lvl="0" marL="285750" marR="0" rtl="0" algn="l">
              <a:lnSpc>
                <a:spcPct val="8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Kesederhanaan di sini lebih berarti sebagai hal yang ringkas dan tidak terlalu berbelit.</a:t>
            </a:r>
            <a:endParaRPr b="0" i="0" sz="1400" u="none" cap="none" strike="noStrike">
              <a:solidFill>
                <a:srgbClr val="000000"/>
              </a:solidFill>
              <a:latin typeface="Cambria"/>
              <a:ea typeface="Cambria"/>
              <a:cs typeface="Cambria"/>
              <a:sym typeface="Cambria"/>
            </a:endParaRPr>
          </a:p>
          <a:p>
            <a:pPr indent="-57150" lvl="0" marL="285750" marR="0" rtl="0" algn="l">
              <a:lnSpc>
                <a:spcPct val="150000"/>
              </a:lnSpc>
              <a:spcBef>
                <a:spcPts val="0"/>
              </a:spcBef>
              <a:spcAft>
                <a:spcPts val="0"/>
              </a:spcAft>
              <a:buClr>
                <a:srgbClr val="000000"/>
              </a:buClr>
              <a:buSzPts val="3600"/>
              <a:buFont typeface="Noto Sans Symbols"/>
              <a:buNone/>
            </a:pPr>
            <a:r>
              <a:t/>
            </a:r>
            <a:endParaRPr b="0" i="0" sz="1800" u="none" cap="none" strike="noStrike">
              <a:solidFill>
                <a:srgbClr val="000000"/>
              </a:solidFill>
              <a:latin typeface="Cambria"/>
              <a:ea typeface="Cambria"/>
              <a:cs typeface="Cambria"/>
              <a:sym typeface="Cambria"/>
            </a:endParaRPr>
          </a:p>
        </p:txBody>
      </p:sp>
      <p:pic>
        <p:nvPicPr>
          <p:cNvPr id="333" name="Google Shape;333;p38"/>
          <p:cNvPicPr preferRelativeResize="0"/>
          <p:nvPr/>
        </p:nvPicPr>
        <p:blipFill rotWithShape="1">
          <a:blip r:embed="rId6">
            <a:alphaModFix/>
          </a:blip>
          <a:srcRect b="0" l="0" r="0" t="0"/>
          <a:stretch/>
        </p:blipFill>
        <p:spPr>
          <a:xfrm>
            <a:off x="4572000" y="1085046"/>
            <a:ext cx="4248750" cy="297239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pic>
        <p:nvPicPr>
          <p:cNvPr id="338" name="Google Shape;338;p39"/>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339" name="Google Shape;339;p39"/>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340" name="Google Shape;340;p39"/>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341" name="Google Shape;341;p39"/>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Arial"/>
                <a:ea typeface="Arial"/>
                <a:cs typeface="Arial"/>
                <a:sym typeface="Arial"/>
              </a:rPr>
              <a:t>Bagaimana dengan User Interface ini?</a:t>
            </a:r>
            <a:endParaRPr b="0" i="0" sz="1400" u="none" cap="none" strike="noStrike">
              <a:solidFill>
                <a:srgbClr val="000000"/>
              </a:solidFill>
              <a:latin typeface="Arial"/>
              <a:ea typeface="Arial"/>
              <a:cs typeface="Arial"/>
              <a:sym typeface="Arial"/>
            </a:endParaRPr>
          </a:p>
        </p:txBody>
      </p:sp>
      <p:pic>
        <p:nvPicPr>
          <p:cNvPr id="342" name="Google Shape;342;p39"/>
          <p:cNvPicPr preferRelativeResize="0"/>
          <p:nvPr/>
        </p:nvPicPr>
        <p:blipFill rotWithShape="1">
          <a:blip r:embed="rId5">
            <a:alphaModFix/>
          </a:blip>
          <a:srcRect b="0" l="0" r="0" t="0"/>
          <a:stretch/>
        </p:blipFill>
        <p:spPr>
          <a:xfrm>
            <a:off x="1627583" y="859190"/>
            <a:ext cx="5888833" cy="4043165"/>
          </a:xfrm>
          <a:prstGeom prst="rect">
            <a:avLst/>
          </a:prstGeom>
          <a:noFill/>
          <a:ln>
            <a:noFill/>
          </a:ln>
        </p:spPr>
      </p:pic>
      <p:pic>
        <p:nvPicPr>
          <p:cNvPr id="343" name="Google Shape;343;p39"/>
          <p:cNvPicPr preferRelativeResize="0"/>
          <p:nvPr/>
        </p:nvPicPr>
        <p:blipFill rotWithShape="1">
          <a:blip r:embed="rId6">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p40"/>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349" name="Google Shape;349;p40"/>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350" name="Google Shape;350;p40"/>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351" name="Google Shape;351;p40"/>
          <p:cNvSpPr/>
          <p:nvPr/>
        </p:nvSpPr>
        <p:spPr>
          <a:xfrm>
            <a:off x="331181" y="118750"/>
            <a:ext cx="5650217" cy="95406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Cambria"/>
                <a:ea typeface="Cambria"/>
                <a:cs typeface="Cambria"/>
                <a:sym typeface="Cambria"/>
              </a:rPr>
              <a:t>Wireframing</a:t>
            </a:r>
            <a:endParaRPr b="0" i="0" sz="14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2800"/>
              <a:buFont typeface="Arial"/>
              <a:buNone/>
            </a:pPr>
            <a:r>
              <a:t/>
            </a:r>
            <a:endParaRPr b="1" i="0" sz="2800" u="none" cap="none" strike="noStrike">
              <a:solidFill>
                <a:srgbClr val="002060"/>
              </a:solidFill>
              <a:latin typeface="Arial"/>
              <a:ea typeface="Arial"/>
              <a:cs typeface="Arial"/>
              <a:sym typeface="Arial"/>
            </a:endParaRPr>
          </a:p>
        </p:txBody>
      </p:sp>
      <p:pic>
        <p:nvPicPr>
          <p:cNvPr id="352" name="Google Shape;352;p40"/>
          <p:cNvPicPr preferRelativeResize="0"/>
          <p:nvPr/>
        </p:nvPicPr>
        <p:blipFill rotWithShape="1">
          <a:blip r:embed="rId5">
            <a:alphaModFix/>
          </a:blip>
          <a:srcRect b="0" l="0" r="0" t="0"/>
          <a:stretch/>
        </p:blipFill>
        <p:spPr>
          <a:xfrm>
            <a:off x="1265127" y="952253"/>
            <a:ext cx="6613745" cy="3739220"/>
          </a:xfrm>
          <a:prstGeom prst="rect">
            <a:avLst/>
          </a:prstGeom>
          <a:noFill/>
          <a:ln>
            <a:noFill/>
          </a:ln>
        </p:spPr>
      </p:pic>
      <p:pic>
        <p:nvPicPr>
          <p:cNvPr id="353" name="Google Shape;353;p40"/>
          <p:cNvPicPr preferRelativeResize="0"/>
          <p:nvPr/>
        </p:nvPicPr>
        <p:blipFill rotWithShape="1">
          <a:blip r:embed="rId6">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41"/>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359" name="Google Shape;359;p41"/>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360" name="Google Shape;360;p41"/>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361" name="Google Shape;361;p41"/>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Apa itu Wireframing?</a:t>
            </a:r>
            <a:endParaRPr b="0" i="0" sz="1400" u="none" cap="none" strike="noStrike">
              <a:solidFill>
                <a:srgbClr val="000000"/>
              </a:solidFill>
              <a:latin typeface="Arial"/>
              <a:ea typeface="Arial"/>
              <a:cs typeface="Arial"/>
              <a:sym typeface="Arial"/>
            </a:endParaRPr>
          </a:p>
        </p:txBody>
      </p:sp>
      <p:sp>
        <p:nvSpPr>
          <p:cNvPr id="362" name="Google Shape;362;p41"/>
          <p:cNvSpPr/>
          <p:nvPr/>
        </p:nvSpPr>
        <p:spPr>
          <a:xfrm>
            <a:off x="331181" y="942857"/>
            <a:ext cx="8194982" cy="2800726"/>
          </a:xfrm>
          <a:prstGeom prst="rect">
            <a:avLst/>
          </a:prstGeom>
          <a:noFill/>
          <a:ln>
            <a:noFill/>
          </a:ln>
        </p:spPr>
        <p:txBody>
          <a:bodyPr anchorCtr="0" anchor="t" bIns="45700" lIns="91425" spcFirstLastPara="1" rIns="91425" wrap="square" tIns="45700">
            <a:spAutoFit/>
          </a:bodyPr>
          <a:lstStyle/>
          <a:p>
            <a:pPr indent="-107950" lvl="0" marL="285750" marR="0" rtl="0" algn="just">
              <a:lnSpc>
                <a:spcPct val="100000"/>
              </a:lnSpc>
              <a:spcBef>
                <a:spcPts val="0"/>
              </a:spcBef>
              <a:spcAft>
                <a:spcPts val="0"/>
              </a:spcAft>
              <a:buClr>
                <a:srgbClr val="000000"/>
              </a:buClr>
              <a:buSzPts val="2800"/>
              <a:buFont typeface="Noto Sans Symbols"/>
              <a:buNone/>
            </a:pPr>
            <a:r>
              <a:t/>
            </a:r>
            <a:endParaRPr b="0" i="0" sz="1800" u="none" cap="none" strike="noStrike">
              <a:solidFill>
                <a:srgbClr val="000000"/>
              </a:solidFill>
              <a:latin typeface="Cambria"/>
              <a:ea typeface="Cambria"/>
              <a:cs typeface="Cambria"/>
              <a:sym typeface="Cambria"/>
            </a:endParaRPr>
          </a:p>
          <a:p>
            <a:pPr indent="-285750" lvl="0" marL="285750" marR="0" rtl="0" algn="just">
              <a:lnSpc>
                <a:spcPct val="100000"/>
              </a:lnSpc>
              <a:spcBef>
                <a:spcPts val="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Wireframe adalah kerangka dasar/blueprint dari halaman web yang akan kita bangun. </a:t>
            </a:r>
            <a:endParaRPr b="0" i="0" sz="1400" u="none" cap="none" strike="noStrike">
              <a:solidFill>
                <a:srgbClr val="000000"/>
              </a:solidFill>
              <a:latin typeface="Cambria"/>
              <a:ea typeface="Cambria"/>
              <a:cs typeface="Cambria"/>
              <a:sym typeface="Cambria"/>
            </a:endParaRPr>
          </a:p>
          <a:p>
            <a:pPr indent="-114300" lvl="0" marL="285750" marR="0" rtl="0" algn="just">
              <a:lnSpc>
                <a:spcPct val="100000"/>
              </a:lnSpc>
              <a:spcBef>
                <a:spcPts val="0"/>
              </a:spcBef>
              <a:spcAft>
                <a:spcPts val="0"/>
              </a:spcAft>
              <a:buClr>
                <a:srgbClr val="000000"/>
              </a:buClr>
              <a:buSzPts val="2700"/>
              <a:buFont typeface="Noto Sans Symbols"/>
              <a:buNone/>
            </a:pPr>
            <a:r>
              <a:t/>
            </a:r>
            <a:endParaRPr b="0" i="0" sz="1800" u="none" cap="none" strike="noStrike">
              <a:solidFill>
                <a:srgbClr val="000000"/>
              </a:solidFill>
              <a:latin typeface="Cambria"/>
              <a:ea typeface="Cambria"/>
              <a:cs typeface="Cambria"/>
              <a:sym typeface="Cambria"/>
            </a:endParaRPr>
          </a:p>
          <a:p>
            <a:pPr indent="-285750" lvl="0" marL="285750" marR="0" rtl="0" algn="just">
              <a:lnSpc>
                <a:spcPct val="100000"/>
              </a:lnSpc>
              <a:spcBef>
                <a:spcPts val="560"/>
              </a:spcBef>
              <a:spcAft>
                <a:spcPts val="0"/>
              </a:spcAft>
              <a:buClr>
                <a:srgbClr val="000000"/>
              </a:buClr>
              <a:buSzPts val="2700"/>
              <a:buFont typeface="Cambria"/>
              <a:buChar char="❖"/>
            </a:pPr>
            <a:r>
              <a:rPr b="0" i="0" lang="en-US" sz="1800" u="none" cap="none" strike="noStrike">
                <a:solidFill>
                  <a:srgbClr val="000000"/>
                </a:solidFill>
                <a:latin typeface="Cambria"/>
                <a:ea typeface="Cambria"/>
                <a:cs typeface="Cambria"/>
                <a:sym typeface="Cambria"/>
              </a:rPr>
              <a:t>Secara garis besar di dalam wireframe ini kita menempatkan elemen-elemen penting dari halaman web tersebut pada posisinya masing-masing seperti banner, body content, menu link, kolom, footer maupun fitur-fitur lainnya yang ada dalam web nantinya.</a:t>
            </a:r>
            <a:endParaRPr b="0" i="0" sz="1400" u="none" cap="none" strike="noStrike">
              <a:solidFill>
                <a:srgbClr val="000000"/>
              </a:solidFill>
              <a:latin typeface="Cambria"/>
              <a:ea typeface="Cambria"/>
              <a:cs typeface="Cambria"/>
              <a:sym typeface="Cambria"/>
            </a:endParaRPr>
          </a:p>
          <a:p>
            <a:pPr indent="-57150" lvl="0" marL="285750" marR="0" rtl="0" algn="just">
              <a:lnSpc>
                <a:spcPct val="150000"/>
              </a:lnSpc>
              <a:spcBef>
                <a:spcPts val="0"/>
              </a:spcBef>
              <a:spcAft>
                <a:spcPts val="0"/>
              </a:spcAft>
              <a:buClr>
                <a:srgbClr val="000000"/>
              </a:buClr>
              <a:buSzPts val="3600"/>
              <a:buFont typeface="Noto Sans Symbols"/>
              <a:buNone/>
            </a:pPr>
            <a:r>
              <a:t/>
            </a:r>
            <a:endParaRPr b="0" i="0" sz="1800" u="none" cap="none" strike="noStrike">
              <a:solidFill>
                <a:srgbClr val="000000"/>
              </a:solidFill>
              <a:latin typeface="Cambria"/>
              <a:ea typeface="Cambria"/>
              <a:cs typeface="Cambria"/>
              <a:sym typeface="Cambria"/>
            </a:endParaRPr>
          </a:p>
        </p:txBody>
      </p:sp>
      <p:pic>
        <p:nvPicPr>
          <p:cNvPr id="363" name="Google Shape;363;p41"/>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p42"/>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369" name="Google Shape;369;p42"/>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370" name="Google Shape;370;p42"/>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371" name="Google Shape;371;p42"/>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Arial"/>
                <a:ea typeface="Arial"/>
                <a:cs typeface="Arial"/>
                <a:sym typeface="Arial"/>
              </a:rPr>
              <a:t>Pertimbangan Pemanfaatan Wireframe</a:t>
            </a:r>
            <a:endParaRPr b="0" i="0" sz="1400" u="none" cap="none" strike="noStrike">
              <a:solidFill>
                <a:srgbClr val="000000"/>
              </a:solidFill>
              <a:latin typeface="Arial"/>
              <a:ea typeface="Arial"/>
              <a:cs typeface="Arial"/>
              <a:sym typeface="Arial"/>
            </a:endParaRPr>
          </a:p>
        </p:txBody>
      </p:sp>
      <p:sp>
        <p:nvSpPr>
          <p:cNvPr id="372" name="Google Shape;372;p42"/>
          <p:cNvSpPr/>
          <p:nvPr/>
        </p:nvSpPr>
        <p:spPr>
          <a:xfrm>
            <a:off x="331181" y="942857"/>
            <a:ext cx="8194982" cy="2694543"/>
          </a:xfrm>
          <a:prstGeom prst="rect">
            <a:avLst/>
          </a:prstGeom>
          <a:noFill/>
          <a:ln>
            <a:noFill/>
          </a:ln>
        </p:spPr>
        <p:txBody>
          <a:bodyPr anchorCtr="0" anchor="t" bIns="45700" lIns="91425" spcFirstLastPara="1" rIns="91425" wrap="square" tIns="45700">
            <a:spAutoFit/>
          </a:bodyPr>
          <a:lstStyle/>
          <a:p>
            <a:pPr indent="-191770" lvl="0" marL="342900" marR="0" rtl="0" algn="just">
              <a:lnSpc>
                <a:spcPct val="80000"/>
              </a:lnSpc>
              <a:spcBef>
                <a:spcPts val="0"/>
              </a:spcBef>
              <a:spcAft>
                <a:spcPts val="0"/>
              </a:spcAft>
              <a:buClr>
                <a:srgbClr val="000000"/>
              </a:buClr>
              <a:buSzPts val="2380"/>
              <a:buFont typeface="Noto Sans Symbols"/>
              <a:buNone/>
            </a:pPr>
            <a:r>
              <a:t/>
            </a:r>
            <a:endParaRPr b="0" i="0" sz="1800" u="none" cap="none" strike="noStrike">
              <a:solidFill>
                <a:srgbClr val="000000"/>
              </a:solidFill>
              <a:latin typeface="Arial"/>
              <a:ea typeface="Arial"/>
              <a:cs typeface="Arial"/>
              <a:sym typeface="Arial"/>
            </a:endParaRPr>
          </a:p>
          <a:p>
            <a:pPr indent="-342900" lvl="0" marL="342900" marR="0" rtl="0" algn="just">
              <a:lnSpc>
                <a:spcPct val="80000"/>
              </a:lnSpc>
              <a:spcBef>
                <a:spcPts val="0"/>
              </a:spcBef>
              <a:spcAft>
                <a:spcPts val="0"/>
              </a:spcAft>
              <a:buClr>
                <a:srgbClr val="000000"/>
              </a:buClr>
              <a:buSzPts val="2380"/>
              <a:buFont typeface="Noto Sans Symbols"/>
              <a:buChar char="❖"/>
            </a:pPr>
            <a:r>
              <a:rPr b="0" i="0" lang="en-US" sz="1800" u="none" cap="none" strike="noStrike">
                <a:solidFill>
                  <a:srgbClr val="000000"/>
                </a:solidFill>
                <a:latin typeface="Arial"/>
                <a:ea typeface="Arial"/>
                <a:cs typeface="Arial"/>
                <a:sym typeface="Arial"/>
              </a:rPr>
              <a:t>Membuat wireframe kita membantu client untuk fokus pada kerangka utama dari membangun halaman web tersebut.</a:t>
            </a:r>
            <a:endParaRPr b="0" i="0" sz="1400" u="none" cap="none" strike="noStrike">
              <a:solidFill>
                <a:srgbClr val="000000"/>
              </a:solidFill>
              <a:latin typeface="Arial"/>
              <a:ea typeface="Arial"/>
              <a:cs typeface="Arial"/>
              <a:sym typeface="Arial"/>
            </a:endParaRPr>
          </a:p>
          <a:p>
            <a:pPr indent="-191770" lvl="0" marL="342900" marR="0" rtl="0" algn="just">
              <a:lnSpc>
                <a:spcPct val="80000"/>
              </a:lnSpc>
              <a:spcBef>
                <a:spcPts val="0"/>
              </a:spcBef>
              <a:spcAft>
                <a:spcPts val="0"/>
              </a:spcAft>
              <a:buClr>
                <a:srgbClr val="000000"/>
              </a:buClr>
              <a:buSzPts val="2380"/>
              <a:buFont typeface="Noto Sans Symbols"/>
              <a:buNone/>
            </a:pPr>
            <a:r>
              <a:t/>
            </a:r>
            <a:endParaRPr b="0" i="0" sz="1800" u="none" cap="none" strike="noStrike">
              <a:solidFill>
                <a:srgbClr val="000000"/>
              </a:solidFill>
              <a:latin typeface="Arial"/>
              <a:ea typeface="Arial"/>
              <a:cs typeface="Arial"/>
              <a:sym typeface="Arial"/>
            </a:endParaRPr>
          </a:p>
          <a:p>
            <a:pPr indent="-342900" lvl="0" marL="342900" marR="0" rtl="0" algn="just">
              <a:lnSpc>
                <a:spcPct val="80000"/>
              </a:lnSpc>
              <a:spcBef>
                <a:spcPts val="476"/>
              </a:spcBef>
              <a:spcAft>
                <a:spcPts val="0"/>
              </a:spcAft>
              <a:buClr>
                <a:srgbClr val="000000"/>
              </a:buClr>
              <a:buSzPts val="2380"/>
              <a:buFont typeface="Noto Sans Symbols"/>
              <a:buChar char="❖"/>
            </a:pPr>
            <a:r>
              <a:rPr b="0" i="0" lang="en-US" sz="1800" u="none" cap="none" strike="noStrike">
                <a:solidFill>
                  <a:srgbClr val="000000"/>
                </a:solidFill>
                <a:latin typeface="Arial"/>
                <a:ea typeface="Arial"/>
                <a:cs typeface="Arial"/>
                <a:sym typeface="Arial"/>
              </a:rPr>
              <a:t>Dengan wireframe yang hanya berupa kotak hitam-putih akan lebih mudah bagi kita untuk mendeteksi apa yang tidak bekerja dari sisi usability dan fungsionalitas.</a:t>
            </a:r>
            <a:endParaRPr b="0" i="0" sz="1400" u="none" cap="none" strike="noStrike">
              <a:solidFill>
                <a:srgbClr val="000000"/>
              </a:solidFill>
              <a:latin typeface="Arial"/>
              <a:ea typeface="Arial"/>
              <a:cs typeface="Arial"/>
              <a:sym typeface="Arial"/>
            </a:endParaRPr>
          </a:p>
          <a:p>
            <a:pPr indent="-191770" lvl="0" marL="342900" marR="0" rtl="0" algn="just">
              <a:lnSpc>
                <a:spcPct val="80000"/>
              </a:lnSpc>
              <a:spcBef>
                <a:spcPts val="476"/>
              </a:spcBef>
              <a:spcAft>
                <a:spcPts val="0"/>
              </a:spcAft>
              <a:buClr>
                <a:srgbClr val="000000"/>
              </a:buClr>
              <a:buSzPts val="2380"/>
              <a:buFont typeface="Noto Sans Symbols"/>
              <a:buNone/>
            </a:pPr>
            <a:r>
              <a:t/>
            </a:r>
            <a:endParaRPr b="0" i="0" sz="1800" u="none" cap="none" strike="noStrike">
              <a:solidFill>
                <a:srgbClr val="000000"/>
              </a:solidFill>
              <a:latin typeface="Arial"/>
              <a:ea typeface="Arial"/>
              <a:cs typeface="Arial"/>
              <a:sym typeface="Arial"/>
            </a:endParaRPr>
          </a:p>
          <a:p>
            <a:pPr indent="-342900" lvl="0" marL="342900" marR="0" rtl="0" algn="just">
              <a:lnSpc>
                <a:spcPct val="80000"/>
              </a:lnSpc>
              <a:spcBef>
                <a:spcPts val="476"/>
              </a:spcBef>
              <a:spcAft>
                <a:spcPts val="0"/>
              </a:spcAft>
              <a:buClr>
                <a:srgbClr val="000000"/>
              </a:buClr>
              <a:buSzPts val="2380"/>
              <a:buFont typeface="Noto Sans Symbols"/>
              <a:buChar char="❖"/>
            </a:pPr>
            <a:r>
              <a:rPr b="0" i="0" lang="en-US" sz="1800" u="none" cap="none" strike="noStrike">
                <a:solidFill>
                  <a:srgbClr val="000000"/>
                </a:solidFill>
                <a:latin typeface="Arial"/>
                <a:ea typeface="Arial"/>
                <a:cs typeface="Arial"/>
                <a:sym typeface="Arial"/>
              </a:rPr>
              <a:t>Minimalisasi revisi</a:t>
            </a:r>
            <a:endParaRPr b="0" i="0" sz="1800" u="none" cap="none" strike="noStrike">
              <a:solidFill>
                <a:srgbClr val="000000"/>
              </a:solidFill>
              <a:latin typeface="Arial"/>
              <a:ea typeface="Arial"/>
              <a:cs typeface="Arial"/>
              <a:sym typeface="Arial"/>
            </a:endParaRPr>
          </a:p>
          <a:p>
            <a:pPr indent="-57150" lvl="0" marL="285750" marR="0" rtl="0" algn="just">
              <a:lnSpc>
                <a:spcPct val="150000"/>
              </a:lnSpc>
              <a:spcBef>
                <a:spcPts val="0"/>
              </a:spcBef>
              <a:spcAft>
                <a:spcPts val="0"/>
              </a:spcAft>
              <a:buClr>
                <a:srgbClr val="000000"/>
              </a:buClr>
              <a:buSzPts val="3600"/>
              <a:buFont typeface="Noto Sans Symbols"/>
              <a:buNone/>
            </a:pPr>
            <a:r>
              <a:t/>
            </a:r>
            <a:endParaRPr b="0" i="0" sz="1800" u="none" cap="none" strike="noStrike">
              <a:solidFill>
                <a:srgbClr val="000000"/>
              </a:solidFill>
              <a:latin typeface="Arial"/>
              <a:ea typeface="Arial"/>
              <a:cs typeface="Arial"/>
              <a:sym typeface="Arial"/>
            </a:endParaRPr>
          </a:p>
        </p:txBody>
      </p:sp>
      <p:pic>
        <p:nvPicPr>
          <p:cNvPr id="373" name="Google Shape;373;p42"/>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pic>
        <p:nvPicPr>
          <p:cNvPr id="378" name="Google Shape;378;p43"/>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379" name="Google Shape;379;p43"/>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380" name="Google Shape;380;p43"/>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381" name="Google Shape;381;p43"/>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Contoh Wireframe</a:t>
            </a:r>
            <a:endParaRPr b="0" i="0" sz="1400" u="none" cap="none" strike="noStrike">
              <a:solidFill>
                <a:srgbClr val="000000"/>
              </a:solidFill>
              <a:latin typeface="Arial"/>
              <a:ea typeface="Arial"/>
              <a:cs typeface="Arial"/>
              <a:sym typeface="Arial"/>
            </a:endParaRPr>
          </a:p>
        </p:txBody>
      </p:sp>
      <p:pic>
        <p:nvPicPr>
          <p:cNvPr id="382" name="Google Shape;382;p43"/>
          <p:cNvPicPr preferRelativeResize="0"/>
          <p:nvPr>
            <p:ph idx="1" type="body"/>
          </p:nvPr>
        </p:nvPicPr>
        <p:blipFill rotWithShape="1">
          <a:blip r:embed="rId5">
            <a:alphaModFix/>
          </a:blip>
          <a:srcRect b="0" l="0" r="0" t="0"/>
          <a:stretch/>
        </p:blipFill>
        <p:spPr>
          <a:xfrm>
            <a:off x="780477" y="963827"/>
            <a:ext cx="7583045" cy="3641125"/>
          </a:xfrm>
          <a:prstGeom prst="rect">
            <a:avLst/>
          </a:prstGeom>
          <a:noFill/>
          <a:ln>
            <a:noFill/>
          </a:ln>
        </p:spPr>
      </p:pic>
      <p:pic>
        <p:nvPicPr>
          <p:cNvPr id="383" name="Google Shape;383;p43"/>
          <p:cNvPicPr preferRelativeResize="0"/>
          <p:nvPr/>
        </p:nvPicPr>
        <p:blipFill rotWithShape="1">
          <a:blip r:embed="rId6">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p44"/>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389" name="Google Shape;389;p44"/>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390" name="Google Shape;390;p44"/>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391" name="Google Shape;391;p44"/>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Proximity</a:t>
            </a:r>
            <a:endParaRPr b="0" i="0" sz="1400" u="none" cap="none" strike="noStrike">
              <a:solidFill>
                <a:srgbClr val="000000"/>
              </a:solidFill>
              <a:latin typeface="Arial"/>
              <a:ea typeface="Arial"/>
              <a:cs typeface="Arial"/>
              <a:sym typeface="Arial"/>
            </a:endParaRPr>
          </a:p>
        </p:txBody>
      </p:sp>
      <p:sp>
        <p:nvSpPr>
          <p:cNvPr id="392" name="Google Shape;392;p44"/>
          <p:cNvSpPr/>
          <p:nvPr/>
        </p:nvSpPr>
        <p:spPr>
          <a:xfrm>
            <a:off x="331181" y="942857"/>
            <a:ext cx="8194982" cy="2246729"/>
          </a:xfrm>
          <a:prstGeom prst="rect">
            <a:avLst/>
          </a:prstGeom>
          <a:noFill/>
          <a:ln>
            <a:noFill/>
          </a:ln>
        </p:spPr>
        <p:txBody>
          <a:bodyPr anchorCtr="0" anchor="t" bIns="45700" lIns="91425" spcFirstLastPara="1" rIns="91425" wrap="square" tIns="45700">
            <a:spAutoFit/>
          </a:bodyPr>
          <a:lstStyle/>
          <a:p>
            <a:pPr indent="-177800" lvl="0" marL="0" marR="0" rtl="0" algn="l">
              <a:lnSpc>
                <a:spcPct val="100000"/>
              </a:lnSpc>
              <a:spcBef>
                <a:spcPts val="0"/>
              </a:spcBef>
              <a:spcAft>
                <a:spcPts val="0"/>
              </a:spcAft>
              <a:buClr>
                <a:srgbClr val="000000"/>
              </a:buClr>
              <a:buSzPts val="2800"/>
              <a:buFont typeface="Noto Sans Symbols"/>
              <a:buChar char="❖"/>
            </a:pPr>
            <a:r>
              <a:rPr b="0" i="0" lang="en-US" sz="1800" u="none" cap="none" strike="noStrike">
                <a:solidFill>
                  <a:srgbClr val="000000"/>
                </a:solidFill>
                <a:latin typeface="Arial"/>
                <a:ea typeface="Arial"/>
                <a:cs typeface="Arial"/>
                <a:sym typeface="Arial"/>
              </a:rPr>
              <a:t>Yang diletakkan berdekatan 🡪 ada korelasinya</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177800" lvl="0" marL="0" marR="0" rtl="0" algn="l">
              <a:lnSpc>
                <a:spcPct val="100000"/>
              </a:lnSpc>
              <a:spcBef>
                <a:spcPts val="0"/>
              </a:spcBef>
              <a:spcAft>
                <a:spcPts val="0"/>
              </a:spcAft>
              <a:buClr>
                <a:srgbClr val="000000"/>
              </a:buClr>
              <a:buSzPts val="2800"/>
              <a:buFont typeface="Noto Sans Symbols"/>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177800" lvl="0" marL="0" marR="0" rtl="0" algn="l">
              <a:lnSpc>
                <a:spcPct val="100000"/>
              </a:lnSpc>
              <a:spcBef>
                <a:spcPts val="0"/>
              </a:spcBef>
              <a:spcAft>
                <a:spcPts val="0"/>
              </a:spcAft>
              <a:buClr>
                <a:srgbClr val="000000"/>
              </a:buClr>
              <a:buSzPts val="2800"/>
              <a:buFont typeface="Noto Sans Symbols"/>
              <a:buNone/>
            </a:pPr>
            <a:r>
              <a:t/>
            </a:r>
            <a:endParaRPr b="0" i="0" sz="1800" u="none" cap="none" strike="noStrike">
              <a:solidFill>
                <a:srgbClr val="000000"/>
              </a:solidFill>
              <a:latin typeface="Arial"/>
              <a:ea typeface="Arial"/>
              <a:cs typeface="Arial"/>
              <a:sym typeface="Arial"/>
            </a:endParaRPr>
          </a:p>
          <a:p>
            <a:pPr indent="-177800" lvl="0" marL="0" marR="0" rtl="0" algn="l">
              <a:lnSpc>
                <a:spcPct val="100000"/>
              </a:lnSpc>
              <a:spcBef>
                <a:spcPts val="560"/>
              </a:spcBef>
              <a:spcAft>
                <a:spcPts val="0"/>
              </a:spcAft>
              <a:buClr>
                <a:srgbClr val="000000"/>
              </a:buClr>
              <a:buSzPts val="2800"/>
              <a:buFont typeface="Noto Sans Symbols"/>
              <a:buChar char="❖"/>
            </a:pPr>
            <a:r>
              <a:rPr b="0" i="0" lang="en-US" sz="1800" u="none" cap="none" strike="noStrike">
                <a:solidFill>
                  <a:srgbClr val="000000"/>
                </a:solidFill>
                <a:latin typeface="Arial"/>
                <a:ea typeface="Arial"/>
                <a:cs typeface="Arial"/>
                <a:sym typeface="Arial"/>
              </a:rPr>
              <a:t>Jauh 🡪 tidak berhubungan</a:t>
            </a:r>
            <a:endParaRPr b="0" i="0" sz="1800" u="none" cap="none" strike="noStrike">
              <a:solidFill>
                <a:srgbClr val="000000"/>
              </a:solidFill>
              <a:latin typeface="Arial"/>
              <a:ea typeface="Arial"/>
              <a:cs typeface="Arial"/>
              <a:sym typeface="Arial"/>
            </a:endParaRPr>
          </a:p>
          <a:p>
            <a:pPr indent="0" lvl="0" marL="0" marR="0" rtl="0" algn="just">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393" name="Google Shape;393;p44"/>
          <p:cNvSpPr txBox="1"/>
          <p:nvPr/>
        </p:nvSpPr>
        <p:spPr>
          <a:xfrm>
            <a:off x="813037" y="1518085"/>
            <a:ext cx="909638"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Times New Roman"/>
                <a:ea typeface="Times New Roman"/>
                <a:cs typeface="Times New Roman"/>
                <a:sym typeface="Times New Roman"/>
              </a:rPr>
              <a:t>Time:</a:t>
            </a:r>
            <a:endParaRPr b="0" i="0" sz="1800" u="none" cap="none" strike="noStrike">
              <a:solidFill>
                <a:srgbClr val="000000"/>
              </a:solidFill>
              <a:latin typeface="Arial"/>
              <a:ea typeface="Arial"/>
              <a:cs typeface="Arial"/>
              <a:sym typeface="Arial"/>
            </a:endParaRPr>
          </a:p>
        </p:txBody>
      </p:sp>
      <p:sp>
        <p:nvSpPr>
          <p:cNvPr id="394" name="Google Shape;394;p44"/>
          <p:cNvSpPr/>
          <p:nvPr/>
        </p:nvSpPr>
        <p:spPr>
          <a:xfrm>
            <a:off x="1851005" y="1518085"/>
            <a:ext cx="1600200" cy="3810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395" name="Google Shape;395;p44"/>
          <p:cNvSpPr txBox="1"/>
          <p:nvPr/>
        </p:nvSpPr>
        <p:spPr>
          <a:xfrm>
            <a:off x="813037" y="2960986"/>
            <a:ext cx="825500"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Times New Roman"/>
                <a:ea typeface="Times New Roman"/>
                <a:cs typeface="Times New Roman"/>
                <a:sym typeface="Times New Roman"/>
              </a:rPr>
              <a:t>Time</a:t>
            </a:r>
            <a:endParaRPr b="0" i="0" sz="1100" u="none" cap="none" strike="noStrike">
              <a:solidFill>
                <a:srgbClr val="000000"/>
              </a:solidFill>
              <a:latin typeface="Arial"/>
              <a:ea typeface="Arial"/>
              <a:cs typeface="Arial"/>
              <a:sym typeface="Arial"/>
            </a:endParaRPr>
          </a:p>
        </p:txBody>
      </p:sp>
      <p:sp>
        <p:nvSpPr>
          <p:cNvPr id="396" name="Google Shape;396;p44"/>
          <p:cNvSpPr/>
          <p:nvPr/>
        </p:nvSpPr>
        <p:spPr>
          <a:xfrm>
            <a:off x="2356189" y="3053916"/>
            <a:ext cx="1600200" cy="3810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397" name="Google Shape;397;p44"/>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pic>
        <p:nvPicPr>
          <p:cNvPr id="402" name="Google Shape;402;p45"/>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403" name="Google Shape;403;p45"/>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404" name="Google Shape;404;p45"/>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405" name="Google Shape;405;p45"/>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Contoh</a:t>
            </a:r>
            <a:endParaRPr b="1" i="0" sz="2800" u="none" cap="none" strike="noStrike">
              <a:solidFill>
                <a:srgbClr val="002060"/>
              </a:solidFill>
              <a:latin typeface="Arial"/>
              <a:ea typeface="Arial"/>
              <a:cs typeface="Arial"/>
              <a:sym typeface="Arial"/>
            </a:endParaRPr>
          </a:p>
        </p:txBody>
      </p:sp>
      <p:grpSp>
        <p:nvGrpSpPr>
          <p:cNvPr id="406" name="Google Shape;406;p45"/>
          <p:cNvGrpSpPr/>
          <p:nvPr/>
        </p:nvGrpSpPr>
        <p:grpSpPr>
          <a:xfrm>
            <a:off x="807661" y="914400"/>
            <a:ext cx="7528678" cy="3773906"/>
            <a:chOff x="914400" y="2438400"/>
            <a:chExt cx="7924800" cy="4191000"/>
          </a:xfrm>
        </p:grpSpPr>
        <p:sp>
          <p:nvSpPr>
            <p:cNvPr id="407" name="Google Shape;407;p45"/>
            <p:cNvSpPr/>
            <p:nvPr/>
          </p:nvSpPr>
          <p:spPr>
            <a:xfrm>
              <a:off x="1828800" y="29718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8" name="Google Shape;408;p45"/>
            <p:cNvSpPr/>
            <p:nvPr/>
          </p:nvSpPr>
          <p:spPr>
            <a:xfrm>
              <a:off x="1828800" y="34290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09" name="Google Shape;409;p45"/>
            <p:cNvSpPr/>
            <p:nvPr/>
          </p:nvSpPr>
          <p:spPr>
            <a:xfrm>
              <a:off x="1828800" y="38862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0" name="Google Shape;410;p45"/>
            <p:cNvSpPr/>
            <p:nvPr/>
          </p:nvSpPr>
          <p:spPr>
            <a:xfrm>
              <a:off x="1828800" y="48006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1" name="Google Shape;411;p45"/>
            <p:cNvSpPr/>
            <p:nvPr/>
          </p:nvSpPr>
          <p:spPr>
            <a:xfrm>
              <a:off x="1828800" y="43434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2" name="Google Shape;412;p45"/>
            <p:cNvSpPr/>
            <p:nvPr/>
          </p:nvSpPr>
          <p:spPr>
            <a:xfrm>
              <a:off x="1828800" y="52578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3" name="Google Shape;413;p45"/>
            <p:cNvSpPr/>
            <p:nvPr/>
          </p:nvSpPr>
          <p:spPr>
            <a:xfrm>
              <a:off x="1828800" y="57150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14" name="Google Shape;414;p45"/>
            <p:cNvSpPr txBox="1"/>
            <p:nvPr/>
          </p:nvSpPr>
          <p:spPr>
            <a:xfrm>
              <a:off x="914400" y="2895600"/>
              <a:ext cx="769938"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Name</a:t>
              </a:r>
              <a:endParaRPr b="0" i="0" sz="1400" u="none" cap="none" strike="noStrike">
                <a:solidFill>
                  <a:srgbClr val="000000"/>
                </a:solidFill>
                <a:latin typeface="Arial"/>
                <a:ea typeface="Arial"/>
                <a:cs typeface="Arial"/>
                <a:sym typeface="Arial"/>
              </a:endParaRPr>
            </a:p>
          </p:txBody>
        </p:sp>
        <p:sp>
          <p:nvSpPr>
            <p:cNvPr id="415" name="Google Shape;415;p45"/>
            <p:cNvSpPr txBox="1"/>
            <p:nvPr/>
          </p:nvSpPr>
          <p:spPr>
            <a:xfrm>
              <a:off x="914400" y="3352800"/>
              <a:ext cx="782638"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Addr1</a:t>
              </a:r>
              <a:endParaRPr b="0" i="0" sz="1400" u="none" cap="none" strike="noStrike">
                <a:solidFill>
                  <a:srgbClr val="000000"/>
                </a:solidFill>
                <a:latin typeface="Arial"/>
                <a:ea typeface="Arial"/>
                <a:cs typeface="Arial"/>
                <a:sym typeface="Arial"/>
              </a:endParaRPr>
            </a:p>
          </p:txBody>
        </p:sp>
        <p:sp>
          <p:nvSpPr>
            <p:cNvPr id="416" name="Google Shape;416;p45"/>
            <p:cNvSpPr txBox="1"/>
            <p:nvPr/>
          </p:nvSpPr>
          <p:spPr>
            <a:xfrm>
              <a:off x="914400" y="3810001"/>
              <a:ext cx="782638"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Addr2</a:t>
              </a:r>
              <a:endParaRPr b="0" i="0" sz="1400" u="none" cap="none" strike="noStrike">
                <a:solidFill>
                  <a:srgbClr val="000000"/>
                </a:solidFill>
                <a:latin typeface="Arial"/>
                <a:ea typeface="Arial"/>
                <a:cs typeface="Arial"/>
                <a:sym typeface="Arial"/>
              </a:endParaRPr>
            </a:p>
          </p:txBody>
        </p:sp>
        <p:sp>
          <p:nvSpPr>
            <p:cNvPr id="417" name="Google Shape;417;p45"/>
            <p:cNvSpPr txBox="1"/>
            <p:nvPr/>
          </p:nvSpPr>
          <p:spPr>
            <a:xfrm>
              <a:off x="914400" y="4267200"/>
              <a:ext cx="565989"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City</a:t>
              </a:r>
              <a:endParaRPr b="0" i="0" sz="1400" u="none" cap="none" strike="noStrike">
                <a:solidFill>
                  <a:srgbClr val="000000"/>
                </a:solidFill>
                <a:latin typeface="Arial"/>
                <a:ea typeface="Arial"/>
                <a:cs typeface="Arial"/>
                <a:sym typeface="Arial"/>
              </a:endParaRPr>
            </a:p>
          </p:txBody>
        </p:sp>
        <p:sp>
          <p:nvSpPr>
            <p:cNvPr id="418" name="Google Shape;418;p45"/>
            <p:cNvSpPr txBox="1"/>
            <p:nvPr/>
          </p:nvSpPr>
          <p:spPr>
            <a:xfrm>
              <a:off x="990600" y="4724400"/>
              <a:ext cx="704850"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State</a:t>
              </a:r>
              <a:endParaRPr b="0" i="0" sz="1400" u="none" cap="none" strike="noStrike">
                <a:solidFill>
                  <a:srgbClr val="000000"/>
                </a:solidFill>
                <a:latin typeface="Arial"/>
                <a:ea typeface="Arial"/>
                <a:cs typeface="Arial"/>
                <a:sym typeface="Arial"/>
              </a:endParaRPr>
            </a:p>
          </p:txBody>
        </p:sp>
        <p:sp>
          <p:nvSpPr>
            <p:cNvPr id="419" name="Google Shape;419;p45"/>
            <p:cNvSpPr txBox="1"/>
            <p:nvPr/>
          </p:nvSpPr>
          <p:spPr>
            <a:xfrm>
              <a:off x="990600" y="5181600"/>
              <a:ext cx="808038"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Phone</a:t>
              </a:r>
              <a:endParaRPr b="0" i="0" sz="1400" u="none" cap="none" strike="noStrike">
                <a:solidFill>
                  <a:srgbClr val="000000"/>
                </a:solidFill>
                <a:latin typeface="Arial"/>
                <a:ea typeface="Arial"/>
                <a:cs typeface="Arial"/>
                <a:sym typeface="Arial"/>
              </a:endParaRPr>
            </a:p>
          </p:txBody>
        </p:sp>
        <p:sp>
          <p:nvSpPr>
            <p:cNvPr id="420" name="Google Shape;420;p45"/>
            <p:cNvSpPr txBox="1"/>
            <p:nvPr/>
          </p:nvSpPr>
          <p:spPr>
            <a:xfrm>
              <a:off x="990600" y="5638800"/>
              <a:ext cx="536575"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Fax</a:t>
              </a:r>
              <a:endParaRPr b="0" i="0" sz="1400" u="none" cap="none" strike="noStrike">
                <a:solidFill>
                  <a:srgbClr val="000000"/>
                </a:solidFill>
                <a:latin typeface="Arial"/>
                <a:ea typeface="Arial"/>
                <a:cs typeface="Arial"/>
                <a:sym typeface="Arial"/>
              </a:endParaRPr>
            </a:p>
          </p:txBody>
        </p:sp>
        <p:sp>
          <p:nvSpPr>
            <p:cNvPr id="421" name="Google Shape;421;p45"/>
            <p:cNvSpPr/>
            <p:nvPr/>
          </p:nvSpPr>
          <p:spPr>
            <a:xfrm>
              <a:off x="4800600" y="28956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2" name="Google Shape;422;p45"/>
            <p:cNvSpPr/>
            <p:nvPr/>
          </p:nvSpPr>
          <p:spPr>
            <a:xfrm>
              <a:off x="4800600" y="36576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3" name="Google Shape;423;p45"/>
            <p:cNvSpPr/>
            <p:nvPr/>
          </p:nvSpPr>
          <p:spPr>
            <a:xfrm>
              <a:off x="4800600" y="39624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4" name="Google Shape;424;p45"/>
            <p:cNvSpPr/>
            <p:nvPr/>
          </p:nvSpPr>
          <p:spPr>
            <a:xfrm>
              <a:off x="4800600" y="45720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5" name="Google Shape;425;p45"/>
            <p:cNvSpPr/>
            <p:nvPr/>
          </p:nvSpPr>
          <p:spPr>
            <a:xfrm>
              <a:off x="4800600" y="42672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6" name="Google Shape;426;p45"/>
            <p:cNvSpPr/>
            <p:nvPr/>
          </p:nvSpPr>
          <p:spPr>
            <a:xfrm>
              <a:off x="4800600" y="53340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7" name="Google Shape;427;p45"/>
            <p:cNvSpPr/>
            <p:nvPr/>
          </p:nvSpPr>
          <p:spPr>
            <a:xfrm>
              <a:off x="4800600" y="56388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28" name="Google Shape;428;p45"/>
            <p:cNvSpPr txBox="1"/>
            <p:nvPr/>
          </p:nvSpPr>
          <p:spPr>
            <a:xfrm>
              <a:off x="3886200" y="2819400"/>
              <a:ext cx="769938" cy="341747"/>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Name</a:t>
              </a:r>
              <a:endParaRPr b="0" i="0" sz="1400" u="none" cap="none" strike="noStrike">
                <a:solidFill>
                  <a:srgbClr val="000000"/>
                </a:solidFill>
                <a:latin typeface="Arial"/>
                <a:ea typeface="Arial"/>
                <a:cs typeface="Arial"/>
                <a:sym typeface="Arial"/>
              </a:endParaRPr>
            </a:p>
          </p:txBody>
        </p:sp>
        <p:sp>
          <p:nvSpPr>
            <p:cNvPr id="429" name="Google Shape;429;p45"/>
            <p:cNvSpPr txBox="1"/>
            <p:nvPr/>
          </p:nvSpPr>
          <p:spPr>
            <a:xfrm>
              <a:off x="3886200" y="3581400"/>
              <a:ext cx="782638" cy="341747"/>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Addr1</a:t>
              </a:r>
              <a:endParaRPr b="0" i="0" sz="1400" u="none" cap="none" strike="noStrike">
                <a:solidFill>
                  <a:srgbClr val="000000"/>
                </a:solidFill>
                <a:latin typeface="Arial"/>
                <a:ea typeface="Arial"/>
                <a:cs typeface="Arial"/>
                <a:sym typeface="Arial"/>
              </a:endParaRPr>
            </a:p>
          </p:txBody>
        </p:sp>
        <p:sp>
          <p:nvSpPr>
            <p:cNvPr id="430" name="Google Shape;430;p45"/>
            <p:cNvSpPr txBox="1"/>
            <p:nvPr/>
          </p:nvSpPr>
          <p:spPr>
            <a:xfrm>
              <a:off x="3879839" y="3886200"/>
              <a:ext cx="788999" cy="341747"/>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Addr2</a:t>
              </a:r>
              <a:endParaRPr b="0" i="0" sz="1400" u="none" cap="none" strike="noStrike">
                <a:solidFill>
                  <a:srgbClr val="000000"/>
                </a:solidFill>
                <a:latin typeface="Arial"/>
                <a:ea typeface="Arial"/>
                <a:cs typeface="Arial"/>
                <a:sym typeface="Arial"/>
              </a:endParaRPr>
            </a:p>
          </p:txBody>
        </p:sp>
        <p:sp>
          <p:nvSpPr>
            <p:cNvPr id="431" name="Google Shape;431;p45"/>
            <p:cNvSpPr txBox="1"/>
            <p:nvPr/>
          </p:nvSpPr>
          <p:spPr>
            <a:xfrm>
              <a:off x="4038601" y="4191000"/>
              <a:ext cx="563563" cy="341747"/>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City</a:t>
              </a:r>
              <a:endParaRPr b="0" i="0" sz="1400" u="none" cap="none" strike="noStrike">
                <a:solidFill>
                  <a:srgbClr val="000000"/>
                </a:solidFill>
                <a:latin typeface="Arial"/>
                <a:ea typeface="Arial"/>
                <a:cs typeface="Arial"/>
                <a:sym typeface="Arial"/>
              </a:endParaRPr>
            </a:p>
          </p:txBody>
        </p:sp>
        <p:sp>
          <p:nvSpPr>
            <p:cNvPr id="432" name="Google Shape;432;p45"/>
            <p:cNvSpPr txBox="1"/>
            <p:nvPr/>
          </p:nvSpPr>
          <p:spPr>
            <a:xfrm>
              <a:off x="3962400" y="4495800"/>
              <a:ext cx="704850" cy="341747"/>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State</a:t>
              </a:r>
              <a:endParaRPr b="0" i="0" sz="1400" u="none" cap="none" strike="noStrike">
                <a:solidFill>
                  <a:srgbClr val="000000"/>
                </a:solidFill>
                <a:latin typeface="Arial"/>
                <a:ea typeface="Arial"/>
                <a:cs typeface="Arial"/>
                <a:sym typeface="Arial"/>
              </a:endParaRPr>
            </a:p>
          </p:txBody>
        </p:sp>
        <p:sp>
          <p:nvSpPr>
            <p:cNvPr id="433" name="Google Shape;433;p45"/>
            <p:cNvSpPr txBox="1"/>
            <p:nvPr/>
          </p:nvSpPr>
          <p:spPr>
            <a:xfrm>
              <a:off x="3962400" y="5257799"/>
              <a:ext cx="808038" cy="341747"/>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Phone</a:t>
              </a:r>
              <a:endParaRPr b="0" i="0" sz="1400" u="none" cap="none" strike="noStrike">
                <a:solidFill>
                  <a:srgbClr val="000000"/>
                </a:solidFill>
                <a:latin typeface="Arial"/>
                <a:ea typeface="Arial"/>
                <a:cs typeface="Arial"/>
                <a:sym typeface="Arial"/>
              </a:endParaRPr>
            </a:p>
          </p:txBody>
        </p:sp>
        <p:sp>
          <p:nvSpPr>
            <p:cNvPr id="434" name="Google Shape;434;p45"/>
            <p:cNvSpPr txBox="1"/>
            <p:nvPr/>
          </p:nvSpPr>
          <p:spPr>
            <a:xfrm>
              <a:off x="4191000" y="5562600"/>
              <a:ext cx="536575" cy="341747"/>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Fax</a:t>
              </a:r>
              <a:endParaRPr b="0" i="0" sz="1400" u="none" cap="none" strike="noStrike">
                <a:solidFill>
                  <a:srgbClr val="000000"/>
                </a:solidFill>
                <a:latin typeface="Arial"/>
                <a:ea typeface="Arial"/>
                <a:cs typeface="Arial"/>
                <a:sym typeface="Arial"/>
              </a:endParaRPr>
            </a:p>
          </p:txBody>
        </p:sp>
        <p:sp>
          <p:nvSpPr>
            <p:cNvPr id="435" name="Google Shape;435;p45"/>
            <p:cNvSpPr/>
            <p:nvPr/>
          </p:nvSpPr>
          <p:spPr>
            <a:xfrm>
              <a:off x="3733800" y="2743200"/>
              <a:ext cx="2590800" cy="533400"/>
            </a:xfrm>
            <a:prstGeom prst="rect">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6" name="Google Shape;436;p45"/>
            <p:cNvSpPr/>
            <p:nvPr/>
          </p:nvSpPr>
          <p:spPr>
            <a:xfrm>
              <a:off x="3733800" y="3505200"/>
              <a:ext cx="2590800" cy="1447800"/>
            </a:xfrm>
            <a:prstGeom prst="rect">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7" name="Google Shape;437;p45"/>
            <p:cNvSpPr/>
            <p:nvPr/>
          </p:nvSpPr>
          <p:spPr>
            <a:xfrm>
              <a:off x="3733800" y="5181600"/>
              <a:ext cx="2590800" cy="838200"/>
            </a:xfrm>
            <a:prstGeom prst="rect">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8" name="Google Shape;438;p45"/>
            <p:cNvSpPr/>
            <p:nvPr/>
          </p:nvSpPr>
          <p:spPr>
            <a:xfrm>
              <a:off x="7772400" y="32004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39" name="Google Shape;439;p45"/>
            <p:cNvSpPr/>
            <p:nvPr/>
          </p:nvSpPr>
          <p:spPr>
            <a:xfrm>
              <a:off x="7772400" y="37338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0" name="Google Shape;440;p45"/>
            <p:cNvSpPr/>
            <p:nvPr/>
          </p:nvSpPr>
          <p:spPr>
            <a:xfrm>
              <a:off x="7772400" y="40386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1" name="Google Shape;441;p45"/>
            <p:cNvSpPr/>
            <p:nvPr/>
          </p:nvSpPr>
          <p:spPr>
            <a:xfrm>
              <a:off x="7772400" y="46482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2" name="Google Shape;442;p45"/>
            <p:cNvSpPr/>
            <p:nvPr/>
          </p:nvSpPr>
          <p:spPr>
            <a:xfrm>
              <a:off x="7772400" y="43434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3" name="Google Shape;443;p45"/>
            <p:cNvSpPr/>
            <p:nvPr/>
          </p:nvSpPr>
          <p:spPr>
            <a:xfrm>
              <a:off x="7772400" y="51816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4" name="Google Shape;444;p45"/>
            <p:cNvSpPr/>
            <p:nvPr/>
          </p:nvSpPr>
          <p:spPr>
            <a:xfrm>
              <a:off x="7772400" y="5486400"/>
              <a:ext cx="1066800" cy="2286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445" name="Google Shape;445;p45"/>
            <p:cNvSpPr txBox="1"/>
            <p:nvPr/>
          </p:nvSpPr>
          <p:spPr>
            <a:xfrm>
              <a:off x="6858001" y="3124200"/>
              <a:ext cx="776175"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Name</a:t>
              </a:r>
              <a:endParaRPr b="0" i="0" sz="1400" u="none" cap="none" strike="noStrike">
                <a:solidFill>
                  <a:srgbClr val="000000"/>
                </a:solidFill>
                <a:latin typeface="Arial"/>
                <a:ea typeface="Arial"/>
                <a:cs typeface="Arial"/>
                <a:sym typeface="Arial"/>
              </a:endParaRPr>
            </a:p>
          </p:txBody>
        </p:sp>
        <p:sp>
          <p:nvSpPr>
            <p:cNvPr id="446" name="Google Shape;446;p45"/>
            <p:cNvSpPr txBox="1"/>
            <p:nvPr/>
          </p:nvSpPr>
          <p:spPr>
            <a:xfrm>
              <a:off x="6858001" y="3657600"/>
              <a:ext cx="782638"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Addr1</a:t>
              </a:r>
              <a:endParaRPr b="0" i="0" sz="1400" u="none" cap="none" strike="noStrike">
                <a:solidFill>
                  <a:srgbClr val="000000"/>
                </a:solidFill>
                <a:latin typeface="Arial"/>
                <a:ea typeface="Arial"/>
                <a:cs typeface="Arial"/>
                <a:sym typeface="Arial"/>
              </a:endParaRPr>
            </a:p>
          </p:txBody>
        </p:sp>
        <p:sp>
          <p:nvSpPr>
            <p:cNvPr id="447" name="Google Shape;447;p45"/>
            <p:cNvSpPr txBox="1"/>
            <p:nvPr/>
          </p:nvSpPr>
          <p:spPr>
            <a:xfrm>
              <a:off x="6858001" y="3962399"/>
              <a:ext cx="782638"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Addr2</a:t>
              </a:r>
              <a:endParaRPr b="0" i="0" sz="1400" u="none" cap="none" strike="noStrike">
                <a:solidFill>
                  <a:srgbClr val="000000"/>
                </a:solidFill>
                <a:latin typeface="Arial"/>
                <a:ea typeface="Arial"/>
                <a:cs typeface="Arial"/>
                <a:sym typeface="Arial"/>
              </a:endParaRPr>
            </a:p>
          </p:txBody>
        </p:sp>
        <p:sp>
          <p:nvSpPr>
            <p:cNvPr id="448" name="Google Shape;448;p45"/>
            <p:cNvSpPr txBox="1"/>
            <p:nvPr/>
          </p:nvSpPr>
          <p:spPr>
            <a:xfrm>
              <a:off x="7086600" y="4267200"/>
              <a:ext cx="565989"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City</a:t>
              </a:r>
              <a:endParaRPr b="0" i="0" sz="1400" u="none" cap="none" strike="noStrike">
                <a:solidFill>
                  <a:srgbClr val="000000"/>
                </a:solidFill>
                <a:latin typeface="Arial"/>
                <a:ea typeface="Arial"/>
                <a:cs typeface="Arial"/>
                <a:sym typeface="Arial"/>
              </a:endParaRPr>
            </a:p>
          </p:txBody>
        </p:sp>
        <p:sp>
          <p:nvSpPr>
            <p:cNvPr id="449" name="Google Shape;449;p45"/>
            <p:cNvSpPr txBox="1"/>
            <p:nvPr/>
          </p:nvSpPr>
          <p:spPr>
            <a:xfrm>
              <a:off x="6934200" y="4572000"/>
              <a:ext cx="704850"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State</a:t>
              </a:r>
              <a:endParaRPr b="0" i="0" sz="1400" u="none" cap="none" strike="noStrike">
                <a:solidFill>
                  <a:srgbClr val="000000"/>
                </a:solidFill>
                <a:latin typeface="Arial"/>
                <a:ea typeface="Arial"/>
                <a:cs typeface="Arial"/>
                <a:sym typeface="Arial"/>
              </a:endParaRPr>
            </a:p>
          </p:txBody>
        </p:sp>
        <p:sp>
          <p:nvSpPr>
            <p:cNvPr id="450" name="Google Shape;450;p45"/>
            <p:cNvSpPr txBox="1"/>
            <p:nvPr/>
          </p:nvSpPr>
          <p:spPr>
            <a:xfrm>
              <a:off x="6934200" y="5105401"/>
              <a:ext cx="808038"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Phone</a:t>
              </a:r>
              <a:endParaRPr b="0" i="0" sz="1400" u="none" cap="none" strike="noStrike">
                <a:solidFill>
                  <a:srgbClr val="000000"/>
                </a:solidFill>
                <a:latin typeface="Arial"/>
                <a:ea typeface="Arial"/>
                <a:cs typeface="Arial"/>
                <a:sym typeface="Arial"/>
              </a:endParaRPr>
            </a:p>
          </p:txBody>
        </p:sp>
        <p:sp>
          <p:nvSpPr>
            <p:cNvPr id="451" name="Google Shape;451;p45"/>
            <p:cNvSpPr txBox="1"/>
            <p:nvPr/>
          </p:nvSpPr>
          <p:spPr>
            <a:xfrm>
              <a:off x="7162800" y="5410200"/>
              <a:ext cx="529953" cy="3417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2"/>
                  </a:solidFill>
                  <a:latin typeface="Tahoma"/>
                  <a:ea typeface="Tahoma"/>
                  <a:cs typeface="Tahoma"/>
                  <a:sym typeface="Tahoma"/>
                </a:rPr>
                <a:t>Fax</a:t>
              </a:r>
              <a:endParaRPr b="0" i="0" sz="1400" u="none" cap="none" strike="noStrike">
                <a:solidFill>
                  <a:srgbClr val="000000"/>
                </a:solidFill>
                <a:latin typeface="Arial"/>
                <a:ea typeface="Arial"/>
                <a:cs typeface="Arial"/>
                <a:sym typeface="Arial"/>
              </a:endParaRPr>
            </a:p>
          </p:txBody>
        </p:sp>
        <p:cxnSp>
          <p:nvCxnSpPr>
            <p:cNvPr id="452" name="Google Shape;452;p45"/>
            <p:cNvCxnSpPr/>
            <p:nvPr/>
          </p:nvCxnSpPr>
          <p:spPr>
            <a:xfrm>
              <a:off x="3276600" y="2438400"/>
              <a:ext cx="0" cy="4191000"/>
            </a:xfrm>
            <a:prstGeom prst="straightConnector1">
              <a:avLst/>
            </a:prstGeom>
            <a:noFill/>
            <a:ln cap="flat" cmpd="sng" w="38100">
              <a:solidFill>
                <a:schemeClr val="dk1"/>
              </a:solidFill>
              <a:prstDash val="solid"/>
              <a:round/>
              <a:headEnd len="sm" w="sm" type="none"/>
              <a:tailEnd len="sm" w="sm" type="none"/>
            </a:ln>
          </p:spPr>
        </p:cxnSp>
        <p:cxnSp>
          <p:nvCxnSpPr>
            <p:cNvPr id="453" name="Google Shape;453;p45"/>
            <p:cNvCxnSpPr/>
            <p:nvPr/>
          </p:nvCxnSpPr>
          <p:spPr>
            <a:xfrm>
              <a:off x="6705600" y="2438400"/>
              <a:ext cx="0" cy="4191000"/>
            </a:xfrm>
            <a:prstGeom prst="straightConnector1">
              <a:avLst/>
            </a:prstGeom>
            <a:noFill/>
            <a:ln cap="flat" cmpd="sng" w="38100">
              <a:solidFill>
                <a:schemeClr val="dk1"/>
              </a:solidFill>
              <a:prstDash val="solid"/>
              <a:round/>
              <a:headEnd len="sm" w="sm" type="none"/>
              <a:tailEnd len="sm" w="sm" type="none"/>
            </a:ln>
          </p:spPr>
        </p:cxnSp>
      </p:grpSp>
      <p:pic>
        <p:nvPicPr>
          <p:cNvPr id="454" name="Google Shape;454;p45"/>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110" name="Google Shape;110;p2"/>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11" name="Google Shape;111;p2"/>
          <p:cNvPicPr preferRelativeResize="0"/>
          <p:nvPr/>
        </p:nvPicPr>
        <p:blipFill rotWithShape="1">
          <a:blip r:embed="rId4">
            <a:alphaModFix/>
          </a:blip>
          <a:srcRect b="0" l="0" r="0" t="0"/>
          <a:stretch/>
        </p:blipFill>
        <p:spPr>
          <a:xfrm>
            <a:off x="249" y="-24297"/>
            <a:ext cx="729600" cy="462301"/>
          </a:xfrm>
          <a:prstGeom prst="rect">
            <a:avLst/>
          </a:prstGeom>
          <a:noFill/>
          <a:ln>
            <a:noFill/>
          </a:ln>
        </p:spPr>
      </p:pic>
      <p:pic>
        <p:nvPicPr>
          <p:cNvPr id="112" name="Google Shape;112;p2"/>
          <p:cNvPicPr preferRelativeResize="0"/>
          <p:nvPr/>
        </p:nvPicPr>
        <p:blipFill rotWithShape="1">
          <a:blip r:embed="rId5">
            <a:alphaModFix/>
          </a:blip>
          <a:srcRect b="0" l="0" r="0" t="0"/>
          <a:stretch/>
        </p:blipFill>
        <p:spPr>
          <a:xfrm>
            <a:off x="8134144" y="4517885"/>
            <a:ext cx="1019991" cy="646331"/>
          </a:xfrm>
          <a:prstGeom prst="rect">
            <a:avLst/>
          </a:prstGeom>
          <a:noFill/>
          <a:ln>
            <a:noFill/>
          </a:ln>
        </p:spPr>
      </p:pic>
      <p:sp>
        <p:nvSpPr>
          <p:cNvPr id="113" name="Google Shape;113;p2"/>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Georgia"/>
                <a:ea typeface="Georgia"/>
                <a:cs typeface="Georgia"/>
                <a:sym typeface="Georgia"/>
              </a:rPr>
              <a:t>Deskripsi</a:t>
            </a:r>
            <a:endParaRPr b="0" i="0" sz="2800" u="none" cap="none" strike="noStrike">
              <a:solidFill>
                <a:srgbClr val="002060"/>
              </a:solidFill>
              <a:latin typeface="Georgia"/>
              <a:ea typeface="Georgia"/>
              <a:cs typeface="Georgia"/>
              <a:sym typeface="Georgia"/>
            </a:endParaRPr>
          </a:p>
        </p:txBody>
      </p:sp>
      <p:sp>
        <p:nvSpPr>
          <p:cNvPr id="114" name="Google Shape;114;p2"/>
          <p:cNvSpPr/>
          <p:nvPr/>
        </p:nvSpPr>
        <p:spPr>
          <a:xfrm>
            <a:off x="331175" y="876950"/>
            <a:ext cx="8463900" cy="4266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000000"/>
                </a:solidFill>
                <a:latin typeface="Cambria"/>
                <a:ea typeface="Cambria"/>
                <a:cs typeface="Cambria"/>
                <a:sym typeface="Cambria"/>
              </a:rPr>
              <a:t>Deskripsi Singkat </a:t>
            </a:r>
            <a:r>
              <a:rPr b="1" lang="en-US" sz="1200">
                <a:latin typeface="Cambria"/>
                <a:ea typeface="Cambria"/>
                <a:cs typeface="Cambria"/>
                <a:sym typeface="Cambria"/>
              </a:rPr>
              <a:t>M</a:t>
            </a:r>
            <a:r>
              <a:rPr b="1" i="0" lang="en-US" sz="1200" u="none" cap="none" strike="noStrike">
                <a:solidFill>
                  <a:srgbClr val="000000"/>
                </a:solidFill>
                <a:latin typeface="Cambria"/>
                <a:ea typeface="Cambria"/>
                <a:cs typeface="Cambria"/>
                <a:sym typeface="Cambria"/>
              </a:rPr>
              <a:t>engenai Topik</a:t>
            </a:r>
            <a:endParaRPr b="1"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mbria"/>
                <a:ea typeface="Cambria"/>
                <a:cs typeface="Cambria"/>
                <a:sym typeface="Cambria"/>
              </a:rPr>
              <a:t>Mata Pelatihan ini memfasilitasi pembentukan kompetensi dalam membuat rancangan user interface pada aplikasi berbasis web.</a:t>
            </a:r>
            <a:endParaRPr b="0" i="0" sz="14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000000"/>
                </a:solidFill>
                <a:latin typeface="Cambria"/>
                <a:ea typeface="Cambria"/>
                <a:cs typeface="Cambria"/>
                <a:sym typeface="Cambria"/>
              </a:rPr>
              <a:t>Tujuan Pelatihan</a:t>
            </a:r>
            <a:endParaRPr b="1"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mbria"/>
                <a:ea typeface="Cambria"/>
                <a:cs typeface="Cambria"/>
                <a:sym typeface="Cambria"/>
              </a:rPr>
              <a:t>Setelah mengikuti seluruh rangkaian pembelajaran pada mata pelatihan mengidentifikasi rancangan user interface ini, peserta mampu membuat rancangan user interface untuk web yang akan dibangun</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000000"/>
                </a:solidFill>
                <a:latin typeface="Cambria"/>
                <a:ea typeface="Cambria"/>
                <a:cs typeface="Cambria"/>
                <a:sym typeface="Cambria"/>
              </a:rPr>
              <a:t>Materi </a:t>
            </a:r>
            <a:r>
              <a:rPr b="1" lang="en-US" sz="1200">
                <a:latin typeface="Cambria"/>
                <a:ea typeface="Cambria"/>
                <a:cs typeface="Cambria"/>
                <a:sym typeface="Cambria"/>
              </a:rPr>
              <a:t>y</a:t>
            </a:r>
            <a:r>
              <a:rPr b="1" i="0" lang="en-US" sz="1200" u="none" cap="none" strike="noStrike">
                <a:solidFill>
                  <a:srgbClr val="000000"/>
                </a:solidFill>
                <a:latin typeface="Cambria"/>
                <a:ea typeface="Cambria"/>
                <a:cs typeface="Cambria"/>
                <a:sym typeface="Cambria"/>
              </a:rPr>
              <a:t>ang </a:t>
            </a:r>
            <a:r>
              <a:rPr b="1" lang="en-US" sz="1200">
                <a:latin typeface="Cambria"/>
                <a:ea typeface="Cambria"/>
                <a:cs typeface="Cambria"/>
                <a:sym typeface="Cambria"/>
              </a:rPr>
              <a:t>A</a:t>
            </a:r>
            <a:r>
              <a:rPr b="1" i="0" lang="en-US" sz="1200" u="none" cap="none" strike="noStrike">
                <a:solidFill>
                  <a:srgbClr val="000000"/>
                </a:solidFill>
                <a:latin typeface="Cambria"/>
                <a:ea typeface="Cambria"/>
                <a:cs typeface="Cambria"/>
                <a:sym typeface="Cambria"/>
              </a:rPr>
              <a:t>kan </a:t>
            </a:r>
            <a:r>
              <a:rPr b="1" lang="en-US" sz="1200">
                <a:latin typeface="Cambria"/>
                <a:ea typeface="Cambria"/>
                <a:cs typeface="Cambria"/>
                <a:sym typeface="Cambria"/>
              </a:rPr>
              <a:t>D</a:t>
            </a:r>
            <a:r>
              <a:rPr b="1" i="0" lang="en-US" sz="1200" u="none" cap="none" strike="noStrike">
                <a:solidFill>
                  <a:srgbClr val="000000"/>
                </a:solidFill>
                <a:latin typeface="Cambria"/>
                <a:ea typeface="Cambria"/>
                <a:cs typeface="Cambria"/>
                <a:sym typeface="Cambria"/>
              </a:rPr>
              <a:t>isampaikan:</a:t>
            </a:r>
            <a:endParaRPr b="1"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mbria"/>
                <a:ea typeface="Cambria"/>
                <a:cs typeface="Cambria"/>
                <a:sym typeface="Cambria"/>
              </a:rPr>
              <a:t>1. Rancangan User Interface</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mbria"/>
                <a:ea typeface="Cambria"/>
                <a:cs typeface="Cambria"/>
                <a:sym typeface="Cambria"/>
              </a:rPr>
              <a:t>2. Komponen User Interface</a:t>
            </a:r>
            <a:endParaRPr b="0" i="0" sz="14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mbria"/>
                <a:ea typeface="Cambria"/>
                <a:cs typeface="Cambria"/>
                <a:sym typeface="Cambria"/>
              </a:rPr>
              <a:t>3. Urutan Komponen Dialog</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mbria"/>
                <a:ea typeface="Cambria"/>
                <a:cs typeface="Cambria"/>
                <a:sym typeface="Cambria"/>
              </a:rPr>
              <a:t>4. Mock Up</a:t>
            </a:r>
            <a:endParaRPr b="0" i="0" sz="14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000000"/>
                </a:solidFill>
                <a:latin typeface="Cambria"/>
                <a:ea typeface="Cambria"/>
                <a:cs typeface="Cambria"/>
                <a:sym typeface="Cambria"/>
              </a:rPr>
              <a:t>Tugas : </a:t>
            </a:r>
            <a:endParaRPr b="1"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mbria"/>
                <a:ea typeface="Cambria"/>
                <a:cs typeface="Cambria"/>
                <a:sym typeface="Cambria"/>
              </a:rPr>
              <a:t>1. Membuat Urutan Komponen Dialog untuk Web yang akan dibangun</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mbria"/>
                <a:ea typeface="Cambria"/>
                <a:cs typeface="Cambria"/>
                <a:sym typeface="Cambria"/>
              </a:rPr>
              <a:t>2. Membuat Mock Up untuk Web yang akan dibangun</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1" i="1" lang="en-US" sz="1200" u="none" cap="none" strike="noStrike">
                <a:solidFill>
                  <a:srgbClr val="000000"/>
                </a:solidFill>
                <a:latin typeface="Cambria"/>
                <a:ea typeface="Cambria"/>
                <a:cs typeface="Cambria"/>
                <a:sym typeface="Cambria"/>
              </a:rPr>
              <a:t>Outcome</a:t>
            </a:r>
            <a:r>
              <a:rPr b="1" i="0" lang="en-US" sz="1200" u="none" cap="none" strike="noStrike">
                <a:solidFill>
                  <a:srgbClr val="000000"/>
                </a:solidFill>
                <a:latin typeface="Cambria"/>
                <a:ea typeface="Cambria"/>
                <a:cs typeface="Cambria"/>
                <a:sym typeface="Cambria"/>
              </a:rPr>
              <a:t>/Capaian Pelatihan</a:t>
            </a:r>
            <a:endParaRPr b="1"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Cambria"/>
                <a:ea typeface="Cambria"/>
                <a:cs typeface="Cambria"/>
                <a:sym typeface="Cambria"/>
              </a:rPr>
              <a:t>Setelah mengikuti pelatihan ini, peserta kompeten dalam:</a:t>
            </a:r>
            <a:endParaRPr b="0" i="0" sz="1200" u="none" cap="none" strike="noStrike">
              <a:solidFill>
                <a:srgbClr val="000000"/>
              </a:solidFill>
              <a:latin typeface="Cambria"/>
              <a:ea typeface="Cambria"/>
              <a:cs typeface="Cambria"/>
              <a:sym typeface="Cambria"/>
            </a:endParaRPr>
          </a:p>
          <a:p>
            <a:pPr indent="-133350" lvl="0" marL="171450" marR="0" rtl="0" algn="l">
              <a:lnSpc>
                <a:spcPct val="100000"/>
              </a:lnSpc>
              <a:spcBef>
                <a:spcPts val="0"/>
              </a:spcBef>
              <a:spcAft>
                <a:spcPts val="0"/>
              </a:spcAft>
              <a:buClr>
                <a:srgbClr val="000000"/>
              </a:buClr>
              <a:buSzPts val="1200"/>
              <a:buFont typeface="Cambria"/>
              <a:buAutoNum type="arabicPeriod"/>
            </a:pPr>
            <a:r>
              <a:rPr b="0" i="0" lang="en-US" sz="1200" u="none" cap="none" strike="noStrike">
                <a:solidFill>
                  <a:srgbClr val="000000"/>
                </a:solidFill>
                <a:latin typeface="Cambria"/>
                <a:ea typeface="Cambria"/>
                <a:cs typeface="Cambria"/>
                <a:sym typeface="Cambria"/>
              </a:rPr>
              <a:t>Membuat Urutan Komponen Dialog</a:t>
            </a:r>
            <a:endParaRPr b="0" i="0" sz="1200" u="none" cap="none" strike="noStrike">
              <a:solidFill>
                <a:srgbClr val="000000"/>
              </a:solidFill>
              <a:latin typeface="Cambria"/>
              <a:ea typeface="Cambria"/>
              <a:cs typeface="Cambria"/>
              <a:sym typeface="Cambria"/>
            </a:endParaRPr>
          </a:p>
          <a:p>
            <a:pPr indent="-133350" lvl="0" marL="171450" marR="0" rtl="0" algn="l">
              <a:lnSpc>
                <a:spcPct val="100000"/>
              </a:lnSpc>
              <a:spcBef>
                <a:spcPts val="0"/>
              </a:spcBef>
              <a:spcAft>
                <a:spcPts val="0"/>
              </a:spcAft>
              <a:buClr>
                <a:srgbClr val="000000"/>
              </a:buClr>
              <a:buSzPts val="1200"/>
              <a:buFont typeface="Cambria"/>
              <a:buAutoNum type="arabicPeriod"/>
            </a:pPr>
            <a:r>
              <a:rPr b="0" i="0" lang="en-US" sz="1200" u="none" cap="none" strike="noStrike">
                <a:solidFill>
                  <a:srgbClr val="000000"/>
                </a:solidFill>
                <a:latin typeface="Cambria"/>
                <a:ea typeface="Cambria"/>
                <a:cs typeface="Cambria"/>
                <a:sym typeface="Cambria"/>
              </a:rPr>
              <a:t>Membuat Mock Up untuk Web yang akan dibangun</a:t>
            </a:r>
            <a:endParaRPr b="0" i="0" sz="1200" u="none" cap="none" strike="noStrike">
              <a:solidFill>
                <a:srgbClr val="000000"/>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050"/>
              <a:buFont typeface="Arial"/>
              <a:buNone/>
            </a:pPr>
            <a:r>
              <a:t/>
            </a:r>
            <a:endParaRPr b="0" i="0" sz="1050" u="none" cap="none" strike="noStrike">
              <a:solidFill>
                <a:srgbClr val="000000"/>
              </a:solidFill>
              <a:latin typeface="Cambria"/>
              <a:ea typeface="Cambria"/>
              <a:cs typeface="Cambria"/>
              <a:sym typeface="Cambria"/>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pic>
        <p:nvPicPr>
          <p:cNvPr id="459" name="Google Shape;459;p46"/>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460" name="Google Shape;460;p46"/>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461" name="Google Shape;461;p46"/>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462" name="Google Shape;462;p46"/>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463" name="Google Shape;463;p46"/>
          <p:cNvSpPr/>
          <p:nvPr/>
        </p:nvSpPr>
        <p:spPr>
          <a:xfrm>
            <a:off x="331181" y="118750"/>
            <a:ext cx="5650217"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2060"/>
                </a:solidFill>
                <a:latin typeface="Arial"/>
                <a:ea typeface="Arial"/>
                <a:cs typeface="Arial"/>
                <a:sym typeface="Arial"/>
              </a:rPr>
              <a:t>Contrast</a:t>
            </a:r>
            <a:endParaRPr b="0" i="0" sz="1400" u="none" cap="none" strike="noStrike">
              <a:solidFill>
                <a:srgbClr val="000000"/>
              </a:solidFill>
              <a:latin typeface="Arial"/>
              <a:ea typeface="Arial"/>
              <a:cs typeface="Arial"/>
              <a:sym typeface="Arial"/>
            </a:endParaRPr>
          </a:p>
        </p:txBody>
      </p:sp>
      <p:sp>
        <p:nvSpPr>
          <p:cNvPr id="464" name="Google Shape;464;p46"/>
          <p:cNvSpPr txBox="1"/>
          <p:nvPr>
            <p:ph idx="1" type="body"/>
          </p:nvPr>
        </p:nvSpPr>
        <p:spPr>
          <a:xfrm>
            <a:off x="331181" y="959648"/>
            <a:ext cx="3943350" cy="375117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SzPts val="2200"/>
              <a:buFont typeface="Noto Sans Symbols"/>
              <a:buChar char="❖"/>
            </a:pPr>
            <a:r>
              <a:rPr lang="en-US" sz="1800">
                <a:latin typeface="Arial"/>
                <a:ea typeface="Arial"/>
                <a:cs typeface="Arial"/>
                <a:sym typeface="Arial"/>
              </a:rPr>
              <a:t>Memberikan petunjuk kepada informasi inti</a:t>
            </a:r>
            <a:endParaRPr/>
          </a:p>
          <a:p>
            <a:pPr indent="-342900" lvl="0" marL="342900" rtl="0" algn="l">
              <a:lnSpc>
                <a:spcPct val="90000"/>
              </a:lnSpc>
              <a:spcBef>
                <a:spcPts val="440"/>
              </a:spcBef>
              <a:spcAft>
                <a:spcPts val="0"/>
              </a:spcAft>
              <a:buSzPts val="2200"/>
              <a:buFont typeface="Noto Sans Symbols"/>
              <a:buChar char="❖"/>
            </a:pPr>
            <a:r>
              <a:rPr lang="en-US" sz="1800">
                <a:latin typeface="Arial"/>
                <a:ea typeface="Arial"/>
                <a:cs typeface="Arial"/>
                <a:sym typeface="Arial"/>
              </a:rPr>
              <a:t>Membantu mata menuju ke hal yang penting</a:t>
            </a:r>
            <a:endParaRPr/>
          </a:p>
          <a:p>
            <a:pPr indent="-342900" lvl="0" marL="342900" rtl="0" algn="l">
              <a:lnSpc>
                <a:spcPct val="90000"/>
              </a:lnSpc>
              <a:spcBef>
                <a:spcPts val="440"/>
              </a:spcBef>
              <a:spcAft>
                <a:spcPts val="0"/>
              </a:spcAft>
              <a:buSzPts val="2200"/>
              <a:buFont typeface="Noto Sans Symbols"/>
              <a:buChar char="❖"/>
            </a:pPr>
            <a:r>
              <a:rPr lang="en-US" sz="1800">
                <a:latin typeface="Arial"/>
                <a:ea typeface="Arial"/>
                <a:cs typeface="Arial"/>
                <a:sym typeface="Arial"/>
              </a:rPr>
              <a:t>Membantu skimming</a:t>
            </a:r>
            <a:endParaRPr/>
          </a:p>
        </p:txBody>
      </p:sp>
      <p:pic>
        <p:nvPicPr>
          <p:cNvPr id="465" name="Google Shape;465;p46"/>
          <p:cNvPicPr preferRelativeResize="0"/>
          <p:nvPr/>
        </p:nvPicPr>
        <p:blipFill rotWithShape="1">
          <a:blip r:embed="rId6">
            <a:alphaModFix/>
          </a:blip>
          <a:srcRect b="0" l="0" r="4439" t="19188"/>
          <a:stretch/>
        </p:blipFill>
        <p:spPr>
          <a:xfrm>
            <a:off x="4034812" y="959648"/>
            <a:ext cx="4620616" cy="31905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pic>
        <p:nvPicPr>
          <p:cNvPr id="470" name="Google Shape;470;p47"/>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471" name="Google Shape;471;p47"/>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472" name="Google Shape;472;p47"/>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473" name="Google Shape;473;p47"/>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Warna</a:t>
            </a:r>
            <a:endParaRPr b="1" i="0" sz="2800" u="none" cap="none" strike="noStrike">
              <a:solidFill>
                <a:srgbClr val="002060"/>
              </a:solidFill>
              <a:latin typeface="Arial"/>
              <a:ea typeface="Arial"/>
              <a:cs typeface="Arial"/>
              <a:sym typeface="Arial"/>
            </a:endParaRPr>
          </a:p>
        </p:txBody>
      </p:sp>
      <p:sp>
        <p:nvSpPr>
          <p:cNvPr id="474" name="Google Shape;474;p47"/>
          <p:cNvSpPr/>
          <p:nvPr/>
        </p:nvSpPr>
        <p:spPr>
          <a:xfrm>
            <a:off x="331181" y="942857"/>
            <a:ext cx="8194982" cy="4170332"/>
          </a:xfrm>
          <a:prstGeom prst="rect">
            <a:avLst/>
          </a:prstGeom>
          <a:noFill/>
          <a:ln>
            <a:noFill/>
          </a:ln>
        </p:spPr>
        <p:txBody>
          <a:bodyPr anchorCtr="0" anchor="t" bIns="45700" lIns="91425" spcFirstLastPara="1" rIns="91425" wrap="square" tIns="45700">
            <a:spAutoFit/>
          </a:bodyPr>
          <a:lstStyle/>
          <a:p>
            <a:pPr indent="-171450" lvl="0" marL="0" marR="0" rtl="0" algn="l">
              <a:lnSpc>
                <a:spcPct val="100000"/>
              </a:lnSpc>
              <a:spcBef>
                <a:spcPts val="0"/>
              </a:spcBef>
              <a:spcAft>
                <a:spcPts val="0"/>
              </a:spcAft>
              <a:buClr>
                <a:srgbClr val="000000"/>
              </a:buClr>
              <a:buSzPts val="2700"/>
              <a:buFont typeface="Noto Sans Symbols"/>
              <a:buChar char="❖"/>
            </a:pPr>
            <a:r>
              <a:rPr b="0" i="0" lang="en-US" sz="1800" u="none" cap="none" strike="noStrike">
                <a:solidFill>
                  <a:srgbClr val="000000"/>
                </a:solidFill>
                <a:latin typeface="Arial"/>
                <a:ea typeface="Arial"/>
                <a:cs typeface="Arial"/>
                <a:sym typeface="Arial"/>
              </a:rPr>
              <a:t>Gunakan seperlunya dan dengan bijak ☺</a:t>
            </a:r>
            <a:endParaRPr b="0" i="0" sz="1400" u="none" cap="none" strike="noStrike">
              <a:solidFill>
                <a:srgbClr val="000000"/>
              </a:solidFill>
              <a:latin typeface="Arial"/>
              <a:ea typeface="Arial"/>
              <a:cs typeface="Arial"/>
              <a:sym typeface="Arial"/>
            </a:endParaRPr>
          </a:p>
          <a:p>
            <a:pPr indent="-114300" lvl="0" marL="285750" marR="0" rtl="0" algn="l">
              <a:lnSpc>
                <a:spcPct val="100000"/>
              </a:lnSpc>
              <a:spcBef>
                <a:spcPts val="0"/>
              </a:spcBef>
              <a:spcAft>
                <a:spcPts val="0"/>
              </a:spcAft>
              <a:buClr>
                <a:srgbClr val="000000"/>
              </a:buClr>
              <a:buSzPts val="2700"/>
              <a:buFont typeface="Noto Sans Symbols"/>
              <a:buNone/>
            </a:pPr>
            <a:r>
              <a:t/>
            </a:r>
            <a:endParaRPr b="0" i="0" sz="1800" u="none" cap="none" strike="noStrike">
              <a:solidFill>
                <a:srgbClr val="000000"/>
              </a:solidFill>
              <a:latin typeface="Arial"/>
              <a:ea typeface="Arial"/>
              <a:cs typeface="Arial"/>
              <a:sym typeface="Arial"/>
            </a:endParaRPr>
          </a:p>
          <a:p>
            <a:pPr indent="-171450" lvl="0" marL="0" marR="0" rtl="0" algn="l">
              <a:lnSpc>
                <a:spcPct val="100000"/>
              </a:lnSpc>
              <a:spcBef>
                <a:spcPts val="640"/>
              </a:spcBef>
              <a:spcAft>
                <a:spcPts val="0"/>
              </a:spcAft>
              <a:buClr>
                <a:srgbClr val="000000"/>
              </a:buClr>
              <a:buSzPts val="2700"/>
              <a:buFont typeface="Noto Sans Symbols"/>
              <a:buChar char="❖"/>
            </a:pPr>
            <a:r>
              <a:rPr b="0" i="0" lang="en-US" sz="1800" u="none" cap="none" strike="noStrike">
                <a:solidFill>
                  <a:srgbClr val="000000"/>
                </a:solidFill>
                <a:latin typeface="Arial"/>
                <a:ea typeface="Arial"/>
                <a:cs typeface="Arial"/>
                <a:sym typeface="Arial"/>
              </a:rPr>
              <a:t>Perhatikan kesesuaian warna apabila membangun web untuk:</a:t>
            </a:r>
            <a:endParaRPr b="0" i="0" sz="1400" u="none" cap="none" strike="noStrike">
              <a:solidFill>
                <a:srgbClr val="000000"/>
              </a:solidFill>
              <a:latin typeface="Arial"/>
              <a:ea typeface="Arial"/>
              <a:cs typeface="Arial"/>
              <a:sym typeface="Arial"/>
            </a:endParaRPr>
          </a:p>
          <a:p>
            <a:pPr indent="-814388" lvl="0" marL="1263650" marR="0" rtl="0" algn="l">
              <a:lnSpc>
                <a:spcPct val="100000"/>
              </a:lnSpc>
              <a:spcBef>
                <a:spcPts val="640"/>
              </a:spcBef>
              <a:spcAft>
                <a:spcPts val="0"/>
              </a:spcAft>
              <a:buClr>
                <a:srgbClr val="000000"/>
              </a:buClr>
              <a:buSzPts val="2520"/>
              <a:buFont typeface="Noto Sans Symbols"/>
              <a:buChar char="⮚"/>
            </a:pPr>
            <a:r>
              <a:rPr b="0" i="0" lang="en-US" sz="1800" u="none" cap="none" strike="noStrike">
                <a:solidFill>
                  <a:srgbClr val="000000"/>
                </a:solidFill>
                <a:latin typeface="Arial"/>
                <a:ea typeface="Arial"/>
                <a:cs typeface="Arial"/>
                <a:sym typeface="Arial"/>
              </a:rPr>
              <a:t>Penyandang buta warna</a:t>
            </a:r>
            <a:endParaRPr b="0" i="0" sz="1800" u="none" cap="none" strike="noStrike">
              <a:solidFill>
                <a:srgbClr val="000000"/>
              </a:solidFill>
              <a:latin typeface="Arial"/>
              <a:ea typeface="Arial"/>
              <a:cs typeface="Arial"/>
              <a:sym typeface="Arial"/>
            </a:endParaRPr>
          </a:p>
          <a:p>
            <a:pPr indent="-814388" lvl="0" marL="1263650" marR="0" rtl="0" algn="l">
              <a:lnSpc>
                <a:spcPct val="100000"/>
              </a:lnSpc>
              <a:spcBef>
                <a:spcPts val="640"/>
              </a:spcBef>
              <a:spcAft>
                <a:spcPts val="0"/>
              </a:spcAft>
              <a:buClr>
                <a:srgbClr val="000000"/>
              </a:buClr>
              <a:buSzPts val="2520"/>
              <a:buFont typeface="Noto Sans Symbols"/>
              <a:buChar char="⮚"/>
            </a:pPr>
            <a:r>
              <a:rPr b="0" i="0" lang="en-US" sz="1800" u="none" cap="none" strike="noStrike">
                <a:solidFill>
                  <a:srgbClr val="000000"/>
                </a:solidFill>
                <a:latin typeface="Arial"/>
                <a:ea typeface="Arial"/>
                <a:cs typeface="Arial"/>
                <a:sym typeface="Arial"/>
              </a:rPr>
              <a:t>Penyandang penyakit warna lainnya</a:t>
            </a:r>
            <a:endParaRPr b="0" i="0" sz="1800" u="none" cap="none" strike="noStrike">
              <a:solidFill>
                <a:srgbClr val="000000"/>
              </a:solidFill>
              <a:latin typeface="Arial"/>
              <a:ea typeface="Arial"/>
              <a:cs typeface="Arial"/>
              <a:sym typeface="Arial"/>
            </a:endParaRPr>
          </a:p>
          <a:p>
            <a:pPr indent="0" lvl="0" marL="449262" marR="0" rtl="0" algn="l">
              <a:lnSpc>
                <a:spcPct val="100000"/>
              </a:lnSpc>
              <a:spcBef>
                <a:spcPts val="64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171450" lvl="0" marL="0" marR="0" rtl="0" algn="l">
              <a:lnSpc>
                <a:spcPct val="100000"/>
              </a:lnSpc>
              <a:spcBef>
                <a:spcPts val="640"/>
              </a:spcBef>
              <a:spcAft>
                <a:spcPts val="0"/>
              </a:spcAft>
              <a:buClr>
                <a:srgbClr val="000000"/>
              </a:buClr>
              <a:buSzPts val="2700"/>
              <a:buFont typeface="Noto Sans Symbols"/>
              <a:buChar char="❖"/>
            </a:pPr>
            <a:r>
              <a:rPr b="0" i="0" lang="en-US" sz="1800" u="none" cap="none" strike="noStrike">
                <a:solidFill>
                  <a:srgbClr val="000000"/>
                </a:solidFill>
                <a:latin typeface="Arial"/>
                <a:ea typeface="Arial"/>
                <a:cs typeface="Arial"/>
                <a:sym typeface="Arial"/>
              </a:rPr>
              <a:t>Konsisten dengan penggunaan warna dari sisi budaya dan gaya baku korporasi</a:t>
            </a:r>
            <a:endParaRPr b="0" i="0" sz="1800" u="none" cap="none" strike="noStrike">
              <a:solidFill>
                <a:srgbClr val="000000"/>
              </a:solidFill>
              <a:latin typeface="Arial"/>
              <a:ea typeface="Arial"/>
              <a:cs typeface="Arial"/>
              <a:sym typeface="Arial"/>
            </a:endParaRPr>
          </a:p>
          <a:p>
            <a:pPr indent="-254000" lvl="0" marL="660400" marR="0" rtl="0" algn="l">
              <a:lnSpc>
                <a:spcPct val="100000"/>
              </a:lnSpc>
              <a:spcBef>
                <a:spcPts val="640"/>
              </a:spcBef>
              <a:spcAft>
                <a:spcPts val="0"/>
              </a:spcAft>
              <a:buClr>
                <a:srgbClr val="000000"/>
              </a:buClr>
              <a:buSzPts val="3200"/>
              <a:buFont typeface="Noto Sans Symbols"/>
              <a:buNone/>
            </a:pPr>
            <a:r>
              <a:t/>
            </a:r>
            <a:endParaRPr b="0" i="0" sz="1800" u="none" cap="none" strike="noStrike">
              <a:solidFill>
                <a:srgbClr val="000000"/>
              </a:solidFill>
              <a:latin typeface="Arial"/>
              <a:ea typeface="Arial"/>
              <a:cs typeface="Arial"/>
              <a:sym typeface="Arial"/>
            </a:endParaRPr>
          </a:p>
          <a:p>
            <a:pPr indent="-254000" lvl="0" marL="660400" marR="0" rtl="0" algn="l">
              <a:lnSpc>
                <a:spcPct val="100000"/>
              </a:lnSpc>
              <a:spcBef>
                <a:spcPts val="640"/>
              </a:spcBef>
              <a:spcAft>
                <a:spcPts val="0"/>
              </a:spcAft>
              <a:buClr>
                <a:srgbClr val="000000"/>
              </a:buClr>
              <a:buSzPts val="3200"/>
              <a:buFont typeface="Noto Sans Symbols"/>
              <a:buNone/>
            </a:pPr>
            <a:r>
              <a:t/>
            </a:r>
            <a:endParaRPr b="0" i="0" sz="1800" u="none" cap="none" strike="noStrike">
              <a:solidFill>
                <a:srgbClr val="000000"/>
              </a:solidFill>
              <a:latin typeface="Arial"/>
              <a:ea typeface="Arial"/>
              <a:cs typeface="Arial"/>
              <a:sym typeface="Arial"/>
            </a:endParaRPr>
          </a:p>
          <a:p>
            <a:pPr indent="-254000" lvl="0" marL="660400" marR="0" rtl="0" algn="l">
              <a:lnSpc>
                <a:spcPct val="100000"/>
              </a:lnSpc>
              <a:spcBef>
                <a:spcPts val="640"/>
              </a:spcBef>
              <a:spcAft>
                <a:spcPts val="0"/>
              </a:spcAft>
              <a:buClr>
                <a:srgbClr val="000000"/>
              </a:buClr>
              <a:buSzPts val="3200"/>
              <a:buFont typeface="Noto Sans Symbols"/>
              <a:buNone/>
            </a:pPr>
            <a:r>
              <a:t/>
            </a:r>
            <a:endParaRPr b="0" i="0" sz="1800" u="none" cap="none" strike="noStrike">
              <a:solidFill>
                <a:srgbClr val="000000"/>
              </a:solidFill>
              <a:latin typeface="Arial"/>
              <a:ea typeface="Arial"/>
              <a:cs typeface="Arial"/>
              <a:sym typeface="Arial"/>
            </a:endParaRPr>
          </a:p>
          <a:p>
            <a:pPr indent="-57150" lvl="0" marL="285750" marR="0" rtl="0" algn="just">
              <a:lnSpc>
                <a:spcPct val="150000"/>
              </a:lnSpc>
              <a:spcBef>
                <a:spcPts val="0"/>
              </a:spcBef>
              <a:spcAft>
                <a:spcPts val="0"/>
              </a:spcAft>
              <a:buClr>
                <a:srgbClr val="000000"/>
              </a:buClr>
              <a:buSzPts val="3600"/>
              <a:buFont typeface="Noto Sans Symbols"/>
              <a:buNone/>
            </a:pPr>
            <a:r>
              <a:t/>
            </a:r>
            <a:endParaRPr b="0" i="0" sz="1800" u="none" cap="none" strike="noStrike">
              <a:solidFill>
                <a:srgbClr val="000000"/>
              </a:solidFill>
              <a:latin typeface="Arial"/>
              <a:ea typeface="Arial"/>
              <a:cs typeface="Arial"/>
              <a:sym typeface="Arial"/>
            </a:endParaRPr>
          </a:p>
        </p:txBody>
      </p:sp>
      <p:pic>
        <p:nvPicPr>
          <p:cNvPr id="475" name="Google Shape;475;p47"/>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pic>
        <p:nvPicPr>
          <p:cNvPr id="480" name="Google Shape;480;p48"/>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481" name="Google Shape;481;p48"/>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482" name="Google Shape;482;p48"/>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483" name="Google Shape;483;p48"/>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Berapa banyak oval kecil?</a:t>
            </a:r>
            <a:endParaRPr b="0" i="0" sz="1400" u="none" cap="none" strike="noStrike">
              <a:solidFill>
                <a:srgbClr val="000000"/>
              </a:solidFill>
              <a:latin typeface="Arial"/>
              <a:ea typeface="Arial"/>
              <a:cs typeface="Arial"/>
              <a:sym typeface="Arial"/>
            </a:endParaRPr>
          </a:p>
        </p:txBody>
      </p:sp>
      <p:sp>
        <p:nvSpPr>
          <p:cNvPr id="484" name="Google Shape;484;p48"/>
          <p:cNvSpPr/>
          <p:nvPr/>
        </p:nvSpPr>
        <p:spPr>
          <a:xfrm>
            <a:off x="1714198" y="1287485"/>
            <a:ext cx="1828800" cy="457200"/>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85" name="Google Shape;485;p48"/>
          <p:cNvSpPr/>
          <p:nvPr/>
        </p:nvSpPr>
        <p:spPr>
          <a:xfrm>
            <a:off x="4228798" y="4259285"/>
            <a:ext cx="1828800" cy="457200"/>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86" name="Google Shape;486;p48"/>
          <p:cNvSpPr/>
          <p:nvPr/>
        </p:nvSpPr>
        <p:spPr>
          <a:xfrm>
            <a:off x="6362398" y="2659085"/>
            <a:ext cx="1828800" cy="457200"/>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87" name="Google Shape;487;p48"/>
          <p:cNvSpPr/>
          <p:nvPr/>
        </p:nvSpPr>
        <p:spPr>
          <a:xfrm>
            <a:off x="952198" y="2735285"/>
            <a:ext cx="1828800" cy="4572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88" name="Google Shape;488;p48"/>
          <p:cNvSpPr/>
          <p:nvPr/>
        </p:nvSpPr>
        <p:spPr>
          <a:xfrm>
            <a:off x="5981398" y="1135085"/>
            <a:ext cx="1828800" cy="4572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89" name="Google Shape;489;p48"/>
          <p:cNvSpPr/>
          <p:nvPr/>
        </p:nvSpPr>
        <p:spPr>
          <a:xfrm>
            <a:off x="799798" y="1897085"/>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0" name="Google Shape;490;p48"/>
          <p:cNvSpPr/>
          <p:nvPr/>
        </p:nvSpPr>
        <p:spPr>
          <a:xfrm>
            <a:off x="3847798" y="2506685"/>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1" name="Google Shape;491;p48"/>
          <p:cNvSpPr/>
          <p:nvPr/>
        </p:nvSpPr>
        <p:spPr>
          <a:xfrm>
            <a:off x="6514798" y="3802085"/>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2" name="Google Shape;492;p48"/>
          <p:cNvSpPr/>
          <p:nvPr/>
        </p:nvSpPr>
        <p:spPr>
          <a:xfrm>
            <a:off x="3390598" y="3573485"/>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3" name="Google Shape;493;p48"/>
          <p:cNvSpPr/>
          <p:nvPr/>
        </p:nvSpPr>
        <p:spPr>
          <a:xfrm>
            <a:off x="5524198" y="1897085"/>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4" name="Google Shape;494;p48"/>
          <p:cNvSpPr/>
          <p:nvPr/>
        </p:nvSpPr>
        <p:spPr>
          <a:xfrm>
            <a:off x="3847798" y="1058885"/>
            <a:ext cx="1447800" cy="762000"/>
          </a:xfrm>
          <a:prstGeom prst="ellipse">
            <a:avLst/>
          </a:prstGeom>
          <a:solidFill>
            <a:srgbClr val="0066FF"/>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5" name="Google Shape;495;p48"/>
          <p:cNvSpPr/>
          <p:nvPr/>
        </p:nvSpPr>
        <p:spPr>
          <a:xfrm>
            <a:off x="2018998" y="1897085"/>
            <a:ext cx="1447800" cy="762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6" name="Google Shape;496;p48"/>
          <p:cNvSpPr/>
          <p:nvPr/>
        </p:nvSpPr>
        <p:spPr>
          <a:xfrm>
            <a:off x="2399998" y="4183085"/>
            <a:ext cx="1447800" cy="762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7" name="Google Shape;497;p48"/>
          <p:cNvSpPr/>
          <p:nvPr/>
        </p:nvSpPr>
        <p:spPr>
          <a:xfrm>
            <a:off x="6971998" y="1744685"/>
            <a:ext cx="1447800" cy="762000"/>
          </a:xfrm>
          <a:prstGeom prst="ellipse">
            <a:avLst/>
          </a:prstGeom>
          <a:solidFill>
            <a:srgbClr val="0066FF"/>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8" name="Google Shape;498;p48"/>
          <p:cNvSpPr/>
          <p:nvPr/>
        </p:nvSpPr>
        <p:spPr>
          <a:xfrm>
            <a:off x="4914598" y="3116285"/>
            <a:ext cx="1447800" cy="762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9" name="Google Shape;499;p48"/>
          <p:cNvSpPr/>
          <p:nvPr/>
        </p:nvSpPr>
        <p:spPr>
          <a:xfrm>
            <a:off x="647398" y="982685"/>
            <a:ext cx="838200" cy="381000"/>
          </a:xfrm>
          <a:prstGeom prst="ellipse">
            <a:avLst/>
          </a:prstGeom>
          <a:solidFill>
            <a:srgbClr val="0066FF"/>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00" name="Google Shape;500;p48"/>
          <p:cNvSpPr/>
          <p:nvPr/>
        </p:nvSpPr>
        <p:spPr>
          <a:xfrm>
            <a:off x="3161998" y="2887685"/>
            <a:ext cx="838200" cy="381000"/>
          </a:xfrm>
          <a:prstGeom prst="ellipse">
            <a:avLst/>
          </a:prstGeom>
          <a:solidFill>
            <a:srgbClr val="0066FF"/>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01" name="Google Shape;501;p48"/>
          <p:cNvSpPr/>
          <p:nvPr/>
        </p:nvSpPr>
        <p:spPr>
          <a:xfrm>
            <a:off x="7124398" y="4411685"/>
            <a:ext cx="838200" cy="381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02" name="Google Shape;502;p48"/>
          <p:cNvSpPr/>
          <p:nvPr/>
        </p:nvSpPr>
        <p:spPr>
          <a:xfrm>
            <a:off x="1028398" y="3573485"/>
            <a:ext cx="838200" cy="381000"/>
          </a:xfrm>
          <a:prstGeom prst="ellipse">
            <a:avLst/>
          </a:prstGeom>
          <a:solidFill>
            <a:srgbClr val="0066FF"/>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03" name="Google Shape;503;p48"/>
          <p:cNvSpPr/>
          <p:nvPr/>
        </p:nvSpPr>
        <p:spPr>
          <a:xfrm>
            <a:off x="5295598" y="2354285"/>
            <a:ext cx="838200" cy="381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504" name="Google Shape;504;p48"/>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pic>
        <p:nvPicPr>
          <p:cNvPr id="509" name="Google Shape;509;p49"/>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510" name="Google Shape;510;p49"/>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511" name="Google Shape;511;p49"/>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512" name="Google Shape;512;p49"/>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Arial"/>
                <a:ea typeface="Arial"/>
                <a:cs typeface="Arial"/>
                <a:sym typeface="Arial"/>
              </a:rPr>
              <a:t>Sekarang berapa banyak oval kecilnya?</a:t>
            </a:r>
            <a:endParaRPr b="0" i="0" sz="1400" u="none" cap="none" strike="noStrike">
              <a:solidFill>
                <a:srgbClr val="000000"/>
              </a:solidFill>
              <a:latin typeface="Arial"/>
              <a:ea typeface="Arial"/>
              <a:cs typeface="Arial"/>
              <a:sym typeface="Arial"/>
            </a:endParaRPr>
          </a:p>
        </p:txBody>
      </p:sp>
      <p:sp>
        <p:nvSpPr>
          <p:cNvPr id="513" name="Google Shape;513;p49"/>
          <p:cNvSpPr/>
          <p:nvPr/>
        </p:nvSpPr>
        <p:spPr>
          <a:xfrm>
            <a:off x="1762782" y="1051147"/>
            <a:ext cx="1828800" cy="457200"/>
          </a:xfrm>
          <a:prstGeom prst="rect">
            <a:avLst/>
          </a:prstGeom>
          <a:solidFill>
            <a:srgbClr val="FF66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14" name="Google Shape;514;p49"/>
          <p:cNvSpPr/>
          <p:nvPr/>
        </p:nvSpPr>
        <p:spPr>
          <a:xfrm>
            <a:off x="4277382" y="4022947"/>
            <a:ext cx="1828800" cy="457200"/>
          </a:xfrm>
          <a:prstGeom prst="rect">
            <a:avLst/>
          </a:prstGeom>
          <a:solidFill>
            <a:srgbClr val="FF66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15" name="Google Shape;515;p49"/>
          <p:cNvSpPr/>
          <p:nvPr/>
        </p:nvSpPr>
        <p:spPr>
          <a:xfrm>
            <a:off x="6410982" y="2422747"/>
            <a:ext cx="1828800" cy="457200"/>
          </a:xfrm>
          <a:prstGeom prst="rect">
            <a:avLst/>
          </a:prstGeom>
          <a:solidFill>
            <a:srgbClr val="FF66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16" name="Google Shape;516;p49"/>
          <p:cNvSpPr/>
          <p:nvPr/>
        </p:nvSpPr>
        <p:spPr>
          <a:xfrm>
            <a:off x="1000782" y="2498947"/>
            <a:ext cx="1828800" cy="4572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17" name="Google Shape;517;p49"/>
          <p:cNvSpPr/>
          <p:nvPr/>
        </p:nvSpPr>
        <p:spPr>
          <a:xfrm>
            <a:off x="6029982" y="898747"/>
            <a:ext cx="1828800" cy="4572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18" name="Google Shape;518;p49"/>
          <p:cNvSpPr/>
          <p:nvPr/>
        </p:nvSpPr>
        <p:spPr>
          <a:xfrm>
            <a:off x="848382" y="1660747"/>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19" name="Google Shape;519;p49"/>
          <p:cNvSpPr/>
          <p:nvPr/>
        </p:nvSpPr>
        <p:spPr>
          <a:xfrm>
            <a:off x="3896382" y="2270347"/>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0" name="Google Shape;520;p49"/>
          <p:cNvSpPr/>
          <p:nvPr/>
        </p:nvSpPr>
        <p:spPr>
          <a:xfrm>
            <a:off x="6563382" y="3565747"/>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1" name="Google Shape;521;p49"/>
          <p:cNvSpPr/>
          <p:nvPr/>
        </p:nvSpPr>
        <p:spPr>
          <a:xfrm>
            <a:off x="3439182" y="3337147"/>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2" name="Google Shape;522;p49"/>
          <p:cNvSpPr/>
          <p:nvPr/>
        </p:nvSpPr>
        <p:spPr>
          <a:xfrm>
            <a:off x="5572782" y="1660747"/>
            <a:ext cx="1066800" cy="228600"/>
          </a:xfrm>
          <a:prstGeom prst="rect">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3" name="Google Shape;523;p49"/>
          <p:cNvSpPr/>
          <p:nvPr/>
        </p:nvSpPr>
        <p:spPr>
          <a:xfrm>
            <a:off x="3896382" y="822547"/>
            <a:ext cx="1447800" cy="762000"/>
          </a:xfrm>
          <a:prstGeom prst="ellipse">
            <a:avLst/>
          </a:prstGeom>
          <a:solidFill>
            <a:srgbClr val="FF6600"/>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4" name="Google Shape;524;p49"/>
          <p:cNvSpPr/>
          <p:nvPr/>
        </p:nvSpPr>
        <p:spPr>
          <a:xfrm>
            <a:off x="2067582" y="1660747"/>
            <a:ext cx="1447800" cy="762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5" name="Google Shape;525;p49"/>
          <p:cNvSpPr/>
          <p:nvPr/>
        </p:nvSpPr>
        <p:spPr>
          <a:xfrm>
            <a:off x="2448582" y="3946747"/>
            <a:ext cx="1447800" cy="762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6" name="Google Shape;526;p49"/>
          <p:cNvSpPr/>
          <p:nvPr/>
        </p:nvSpPr>
        <p:spPr>
          <a:xfrm>
            <a:off x="7020582" y="1508347"/>
            <a:ext cx="1447800" cy="762000"/>
          </a:xfrm>
          <a:prstGeom prst="ellipse">
            <a:avLst/>
          </a:prstGeom>
          <a:solidFill>
            <a:srgbClr val="FF6600"/>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7" name="Google Shape;527;p49"/>
          <p:cNvSpPr/>
          <p:nvPr/>
        </p:nvSpPr>
        <p:spPr>
          <a:xfrm>
            <a:off x="4963182" y="2879947"/>
            <a:ext cx="1447800" cy="762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8" name="Google Shape;528;p49"/>
          <p:cNvSpPr/>
          <p:nvPr/>
        </p:nvSpPr>
        <p:spPr>
          <a:xfrm>
            <a:off x="695982" y="746347"/>
            <a:ext cx="838200" cy="381000"/>
          </a:xfrm>
          <a:prstGeom prst="ellipse">
            <a:avLst/>
          </a:prstGeom>
          <a:solidFill>
            <a:srgbClr val="FFFF00"/>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29" name="Google Shape;529;p49"/>
          <p:cNvSpPr/>
          <p:nvPr/>
        </p:nvSpPr>
        <p:spPr>
          <a:xfrm>
            <a:off x="3210582" y="2651347"/>
            <a:ext cx="838200" cy="381000"/>
          </a:xfrm>
          <a:prstGeom prst="ellipse">
            <a:avLst/>
          </a:prstGeom>
          <a:solidFill>
            <a:srgbClr val="FFFF00"/>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30" name="Google Shape;530;p49"/>
          <p:cNvSpPr/>
          <p:nvPr/>
        </p:nvSpPr>
        <p:spPr>
          <a:xfrm>
            <a:off x="7172982" y="4175347"/>
            <a:ext cx="838200" cy="381000"/>
          </a:xfrm>
          <a:prstGeom prst="ellipse">
            <a:avLst/>
          </a:prstGeom>
          <a:solidFill>
            <a:srgbClr val="FFFF00"/>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31" name="Google Shape;531;p49"/>
          <p:cNvSpPr/>
          <p:nvPr/>
        </p:nvSpPr>
        <p:spPr>
          <a:xfrm>
            <a:off x="1076982" y="3337147"/>
            <a:ext cx="838200" cy="381000"/>
          </a:xfrm>
          <a:prstGeom prst="ellipse">
            <a:avLst/>
          </a:prstGeom>
          <a:solidFill>
            <a:srgbClr val="FFFF00"/>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32" name="Google Shape;532;p49"/>
          <p:cNvSpPr/>
          <p:nvPr/>
        </p:nvSpPr>
        <p:spPr>
          <a:xfrm>
            <a:off x="5344182" y="2117947"/>
            <a:ext cx="838200" cy="381000"/>
          </a:xfrm>
          <a:prstGeom prst="ellipse">
            <a:avLst/>
          </a:prstGeom>
          <a:solidFill>
            <a:srgbClr val="FFFF00"/>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533" name="Google Shape;533;p49"/>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pic>
        <p:nvPicPr>
          <p:cNvPr id="538" name="Google Shape;538;p50"/>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539" name="Google Shape;539;p50"/>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pic>
        <p:nvPicPr>
          <p:cNvPr id="540" name="Google Shape;540;p50"/>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541" name="Google Shape;541;p50"/>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Arti-arti warna (umum)</a:t>
            </a:r>
            <a:endParaRPr b="0" i="0" sz="1400" u="none" cap="none" strike="noStrike">
              <a:solidFill>
                <a:srgbClr val="000000"/>
              </a:solidFill>
              <a:latin typeface="Arial"/>
              <a:ea typeface="Arial"/>
              <a:cs typeface="Arial"/>
              <a:sym typeface="Arial"/>
            </a:endParaRPr>
          </a:p>
        </p:txBody>
      </p:sp>
      <p:sp>
        <p:nvSpPr>
          <p:cNvPr id="542" name="Google Shape;542;p50"/>
          <p:cNvSpPr/>
          <p:nvPr/>
        </p:nvSpPr>
        <p:spPr>
          <a:xfrm>
            <a:off x="4572000" y="864538"/>
            <a:ext cx="4172611" cy="4053451"/>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1800"/>
              <a:buFont typeface="Noto Sans Symbols"/>
              <a:buChar char="▪"/>
            </a:pPr>
            <a:r>
              <a:rPr b="1" i="0" lang="en-US" sz="1800" u="none" cap="none" strike="noStrike">
                <a:solidFill>
                  <a:srgbClr val="F4EE00"/>
                </a:solidFill>
                <a:latin typeface="Arial"/>
                <a:ea typeface="Arial"/>
                <a:cs typeface="Arial"/>
                <a:sym typeface="Arial"/>
              </a:rPr>
              <a:t>Yellow</a:t>
            </a:r>
            <a:endParaRPr b="0" i="0" sz="1800" u="none" cap="none" strike="noStrike">
              <a:solidFill>
                <a:srgbClr val="000000"/>
              </a:solidFill>
              <a:latin typeface="Arial"/>
              <a:ea typeface="Arial"/>
              <a:cs typeface="Arial"/>
              <a:sym typeface="Arial"/>
            </a:endParaRPr>
          </a:p>
          <a:p>
            <a:pPr indent="-285750" lvl="1" marL="742950" marR="0" rtl="0" algn="l">
              <a:lnSpc>
                <a:spcPct val="100000"/>
              </a:lnSpc>
              <a:spcBef>
                <a:spcPts val="480"/>
              </a:spcBef>
              <a:spcAft>
                <a:spcPts val="0"/>
              </a:spcAft>
              <a:buClr>
                <a:schemeClr val="dk1"/>
              </a:buClr>
              <a:buSzPts val="1800"/>
              <a:buFont typeface="Noto Sans Symbols"/>
              <a:buChar char="▪"/>
            </a:pPr>
            <a:r>
              <a:rPr b="0" i="0" lang="en-US" sz="1800" u="none" cap="none" strike="noStrike">
                <a:solidFill>
                  <a:srgbClr val="F4EE00"/>
                </a:solidFill>
                <a:latin typeface="Arial"/>
                <a:ea typeface="Arial"/>
                <a:cs typeface="Arial"/>
                <a:sym typeface="Arial"/>
              </a:rPr>
              <a:t>happy, caution, joy</a:t>
            </a:r>
            <a:endParaRPr b="0" i="0" sz="1800" u="none" cap="none" strike="noStrike">
              <a:solidFill>
                <a:srgbClr val="000000"/>
              </a:solidFill>
              <a:latin typeface="Arial"/>
              <a:ea typeface="Arial"/>
              <a:cs typeface="Arial"/>
              <a:sym typeface="Arial"/>
            </a:endParaRPr>
          </a:p>
          <a:p>
            <a:pPr indent="-342900" lvl="0" marL="342900" marR="0" rtl="0" algn="l">
              <a:lnSpc>
                <a:spcPct val="100000"/>
              </a:lnSpc>
              <a:spcBef>
                <a:spcPts val="480"/>
              </a:spcBef>
              <a:spcAft>
                <a:spcPts val="0"/>
              </a:spcAft>
              <a:buClr>
                <a:schemeClr val="dk1"/>
              </a:buClr>
              <a:buSzPts val="1800"/>
              <a:buFont typeface="Noto Sans Symbols"/>
              <a:buChar char="▪"/>
            </a:pPr>
            <a:r>
              <a:rPr b="1" i="0" lang="en-US" sz="1800" u="none" cap="none" strike="noStrike">
                <a:solidFill>
                  <a:srgbClr val="734500"/>
                </a:solidFill>
                <a:latin typeface="Arial"/>
                <a:ea typeface="Arial"/>
                <a:cs typeface="Arial"/>
                <a:sym typeface="Arial"/>
              </a:rPr>
              <a:t>Brown</a:t>
            </a:r>
            <a:endParaRPr b="0" i="0" sz="1800" u="none" cap="none" strike="noStrike">
              <a:solidFill>
                <a:srgbClr val="000000"/>
              </a:solidFill>
              <a:latin typeface="Arial"/>
              <a:ea typeface="Arial"/>
              <a:cs typeface="Arial"/>
              <a:sym typeface="Arial"/>
            </a:endParaRPr>
          </a:p>
          <a:p>
            <a:pPr indent="-285750" lvl="1" marL="742950" marR="0" rtl="0" algn="l">
              <a:lnSpc>
                <a:spcPct val="100000"/>
              </a:lnSpc>
              <a:spcBef>
                <a:spcPts val="480"/>
              </a:spcBef>
              <a:spcAft>
                <a:spcPts val="0"/>
              </a:spcAft>
              <a:buClr>
                <a:schemeClr val="dk1"/>
              </a:buClr>
              <a:buSzPts val="1800"/>
              <a:buFont typeface="Noto Sans Symbols"/>
              <a:buChar char="▪"/>
            </a:pPr>
            <a:r>
              <a:rPr b="0" i="0" lang="en-US" sz="1800" u="none" cap="none" strike="noStrike">
                <a:solidFill>
                  <a:srgbClr val="734500"/>
                </a:solidFill>
                <a:latin typeface="Arial"/>
                <a:ea typeface="Arial"/>
                <a:cs typeface="Arial"/>
                <a:sym typeface="Arial"/>
              </a:rPr>
              <a:t>warm, fall, dirt, earth</a:t>
            </a:r>
            <a:endParaRPr b="0" i="0" sz="1800" u="none" cap="none" strike="noStrike">
              <a:solidFill>
                <a:srgbClr val="000000"/>
              </a:solidFill>
              <a:latin typeface="Arial"/>
              <a:ea typeface="Arial"/>
              <a:cs typeface="Arial"/>
              <a:sym typeface="Arial"/>
            </a:endParaRPr>
          </a:p>
          <a:p>
            <a:pPr indent="-342900" lvl="0" marL="342900" marR="0" rtl="0" algn="l">
              <a:lnSpc>
                <a:spcPct val="100000"/>
              </a:lnSpc>
              <a:spcBef>
                <a:spcPts val="480"/>
              </a:spcBef>
              <a:spcAft>
                <a:spcPts val="0"/>
              </a:spcAft>
              <a:buClr>
                <a:schemeClr val="dk1"/>
              </a:buClr>
              <a:buSzPts val="1800"/>
              <a:buFont typeface="Noto Sans Symbols"/>
              <a:buChar char="▪"/>
            </a:pPr>
            <a:r>
              <a:rPr b="1" i="0" lang="en-US" sz="1800" u="none" cap="none" strike="noStrike">
                <a:solidFill>
                  <a:srgbClr val="00B050"/>
                </a:solidFill>
                <a:latin typeface="Arial"/>
                <a:ea typeface="Arial"/>
                <a:cs typeface="Arial"/>
                <a:sym typeface="Arial"/>
              </a:rPr>
              <a:t>Green</a:t>
            </a:r>
            <a:endParaRPr b="0" i="0" sz="1800" u="none" cap="none" strike="noStrike">
              <a:solidFill>
                <a:srgbClr val="000000"/>
              </a:solidFill>
              <a:latin typeface="Arial"/>
              <a:ea typeface="Arial"/>
              <a:cs typeface="Arial"/>
              <a:sym typeface="Arial"/>
            </a:endParaRPr>
          </a:p>
          <a:p>
            <a:pPr indent="-285750" lvl="1" marL="742950" marR="0" rtl="0" algn="l">
              <a:lnSpc>
                <a:spcPct val="100000"/>
              </a:lnSpc>
              <a:spcBef>
                <a:spcPts val="480"/>
              </a:spcBef>
              <a:spcAft>
                <a:spcPts val="0"/>
              </a:spcAft>
              <a:buClr>
                <a:schemeClr val="dk1"/>
              </a:buClr>
              <a:buSzPts val="1800"/>
              <a:buFont typeface="Noto Sans Symbols"/>
              <a:buChar char="▪"/>
            </a:pPr>
            <a:r>
              <a:rPr b="0" i="0" lang="en-US" sz="1800" u="none" cap="none" strike="noStrike">
                <a:solidFill>
                  <a:srgbClr val="00B050"/>
                </a:solidFill>
                <a:latin typeface="Arial"/>
                <a:ea typeface="Arial"/>
                <a:cs typeface="Arial"/>
                <a:sym typeface="Arial"/>
              </a:rPr>
              <a:t>go, on, safe, envy, lush, pastoral</a:t>
            </a:r>
            <a:endParaRPr b="0" i="0" sz="1800" u="none" cap="none" strike="noStrike">
              <a:solidFill>
                <a:srgbClr val="000000"/>
              </a:solidFill>
              <a:latin typeface="Arial"/>
              <a:ea typeface="Arial"/>
              <a:cs typeface="Arial"/>
              <a:sym typeface="Arial"/>
            </a:endParaRPr>
          </a:p>
          <a:p>
            <a:pPr indent="-342900" lvl="0" marL="342900" marR="0" rtl="0" algn="l">
              <a:lnSpc>
                <a:spcPct val="100000"/>
              </a:lnSpc>
              <a:spcBef>
                <a:spcPts val="480"/>
              </a:spcBef>
              <a:spcAft>
                <a:spcPts val="0"/>
              </a:spcAft>
              <a:buClr>
                <a:schemeClr val="dk1"/>
              </a:buClr>
              <a:buSzPts val="1800"/>
              <a:buFont typeface="Noto Sans Symbols"/>
              <a:buChar char="▪"/>
            </a:pPr>
            <a:r>
              <a:rPr b="1" i="0" lang="en-US" sz="1800" u="none" cap="none" strike="noStrike">
                <a:solidFill>
                  <a:srgbClr val="7030A0"/>
                </a:solidFill>
                <a:latin typeface="Arial"/>
                <a:ea typeface="Arial"/>
                <a:cs typeface="Arial"/>
                <a:sym typeface="Arial"/>
              </a:rPr>
              <a:t>Purple</a:t>
            </a:r>
            <a:endParaRPr b="0" i="0" sz="1800" u="none" cap="none" strike="noStrike">
              <a:solidFill>
                <a:srgbClr val="000000"/>
              </a:solidFill>
              <a:latin typeface="Arial"/>
              <a:ea typeface="Arial"/>
              <a:cs typeface="Arial"/>
              <a:sym typeface="Arial"/>
            </a:endParaRPr>
          </a:p>
          <a:p>
            <a:pPr indent="-285750" lvl="1" marL="742950" marR="0" rtl="0" algn="l">
              <a:lnSpc>
                <a:spcPct val="100000"/>
              </a:lnSpc>
              <a:spcBef>
                <a:spcPts val="480"/>
              </a:spcBef>
              <a:spcAft>
                <a:spcPts val="0"/>
              </a:spcAft>
              <a:buClr>
                <a:schemeClr val="dk1"/>
              </a:buClr>
              <a:buSzPts val="1800"/>
              <a:buFont typeface="Noto Sans Symbols"/>
              <a:buChar char="▪"/>
            </a:pPr>
            <a:r>
              <a:rPr b="0" i="0" lang="en-US" sz="1800" u="none" cap="none" strike="noStrike">
                <a:solidFill>
                  <a:srgbClr val="7030A0"/>
                </a:solidFill>
                <a:latin typeface="Arial"/>
                <a:ea typeface="Arial"/>
                <a:cs typeface="Arial"/>
                <a:sym typeface="Arial"/>
              </a:rPr>
              <a:t>royal, sophisticated, Barney</a:t>
            </a:r>
            <a:endParaRPr b="0" i="0" sz="1800" u="none" cap="none" strike="noStrike">
              <a:solidFill>
                <a:srgbClr val="000000"/>
              </a:solidFill>
              <a:latin typeface="Arial"/>
              <a:ea typeface="Arial"/>
              <a:cs typeface="Arial"/>
              <a:sym typeface="Arial"/>
            </a:endParaRPr>
          </a:p>
        </p:txBody>
      </p:sp>
      <p:sp>
        <p:nvSpPr>
          <p:cNvPr id="543" name="Google Shape;543;p50"/>
          <p:cNvSpPr txBox="1"/>
          <p:nvPr>
            <p:ph idx="1" type="body"/>
          </p:nvPr>
        </p:nvSpPr>
        <p:spPr>
          <a:xfrm>
            <a:off x="331181" y="864538"/>
            <a:ext cx="4240819" cy="3888694"/>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SzPts val="2400"/>
              <a:buFont typeface="Noto Sans Symbols"/>
              <a:buChar char="▪"/>
            </a:pPr>
            <a:r>
              <a:rPr b="1" lang="en-US" sz="1800">
                <a:solidFill>
                  <a:srgbClr val="FF0000"/>
                </a:solidFill>
                <a:latin typeface="Arial"/>
                <a:ea typeface="Arial"/>
                <a:cs typeface="Arial"/>
                <a:sym typeface="Arial"/>
              </a:rPr>
              <a:t>Red</a:t>
            </a:r>
            <a:endParaRPr sz="1800">
              <a:latin typeface="Arial"/>
              <a:ea typeface="Arial"/>
              <a:cs typeface="Arial"/>
              <a:sym typeface="Arial"/>
            </a:endParaRPr>
          </a:p>
          <a:p>
            <a:pPr indent="-285750" lvl="1" marL="742950" rtl="0" algn="l">
              <a:lnSpc>
                <a:spcPct val="90000"/>
              </a:lnSpc>
              <a:spcBef>
                <a:spcPts val="0"/>
              </a:spcBef>
              <a:spcAft>
                <a:spcPts val="0"/>
              </a:spcAft>
              <a:buSzPts val="2400"/>
              <a:buFont typeface="Noto Sans Symbols"/>
              <a:buChar char="▪"/>
            </a:pPr>
            <a:r>
              <a:rPr lang="en-US" sz="1800">
                <a:solidFill>
                  <a:srgbClr val="FF0000"/>
                </a:solidFill>
                <a:latin typeface="Arial"/>
                <a:ea typeface="Arial"/>
                <a:cs typeface="Arial"/>
                <a:sym typeface="Arial"/>
              </a:rPr>
              <a:t>aggression, love </a:t>
            </a:r>
            <a:endParaRPr sz="1800">
              <a:latin typeface="Arial"/>
              <a:ea typeface="Arial"/>
              <a:cs typeface="Arial"/>
              <a:sym typeface="Arial"/>
            </a:endParaRPr>
          </a:p>
          <a:p>
            <a:pPr indent="-285750" lvl="1" marL="742950" rtl="0" algn="l">
              <a:lnSpc>
                <a:spcPct val="90000"/>
              </a:lnSpc>
              <a:spcBef>
                <a:spcPts val="0"/>
              </a:spcBef>
              <a:spcAft>
                <a:spcPts val="0"/>
              </a:spcAft>
              <a:buSzPts val="2400"/>
              <a:buFont typeface="Noto Sans Symbols"/>
              <a:buChar char="▪"/>
            </a:pPr>
            <a:r>
              <a:rPr lang="en-US" sz="1800">
                <a:solidFill>
                  <a:srgbClr val="FF0000"/>
                </a:solidFill>
                <a:latin typeface="Arial"/>
                <a:ea typeface="Arial"/>
                <a:cs typeface="Arial"/>
                <a:sym typeface="Arial"/>
              </a:rPr>
              <a:t>hot, warning, stop, radiation</a:t>
            </a:r>
            <a:endParaRPr sz="1800">
              <a:latin typeface="Arial"/>
              <a:ea typeface="Arial"/>
              <a:cs typeface="Arial"/>
              <a:sym typeface="Arial"/>
            </a:endParaRPr>
          </a:p>
          <a:p>
            <a:pPr indent="-342900" lvl="0" marL="342900" rtl="0" algn="l">
              <a:lnSpc>
                <a:spcPct val="90000"/>
              </a:lnSpc>
              <a:spcBef>
                <a:spcPts val="0"/>
              </a:spcBef>
              <a:spcAft>
                <a:spcPts val="0"/>
              </a:spcAft>
              <a:buSzPts val="2400"/>
              <a:buFont typeface="Noto Sans Symbols"/>
              <a:buChar char="▪"/>
            </a:pPr>
            <a:r>
              <a:rPr b="1" lang="en-US" sz="1800">
                <a:solidFill>
                  <a:srgbClr val="FD9BF1"/>
                </a:solidFill>
                <a:latin typeface="Arial"/>
                <a:ea typeface="Arial"/>
                <a:cs typeface="Arial"/>
                <a:sym typeface="Arial"/>
              </a:rPr>
              <a:t>Pink</a:t>
            </a:r>
            <a:endParaRPr sz="1800">
              <a:latin typeface="Arial"/>
              <a:ea typeface="Arial"/>
              <a:cs typeface="Arial"/>
              <a:sym typeface="Arial"/>
            </a:endParaRPr>
          </a:p>
          <a:p>
            <a:pPr indent="-285750" lvl="1" marL="742950" rtl="0" algn="l">
              <a:lnSpc>
                <a:spcPct val="90000"/>
              </a:lnSpc>
              <a:spcBef>
                <a:spcPts val="0"/>
              </a:spcBef>
              <a:spcAft>
                <a:spcPts val="0"/>
              </a:spcAft>
              <a:buSzPts val="2400"/>
              <a:buFont typeface="Noto Sans Symbols"/>
              <a:buChar char="▪"/>
            </a:pPr>
            <a:r>
              <a:rPr lang="en-US" sz="1800">
                <a:solidFill>
                  <a:srgbClr val="FD9BF1"/>
                </a:solidFill>
                <a:latin typeface="Arial"/>
                <a:ea typeface="Arial"/>
                <a:cs typeface="Arial"/>
                <a:sym typeface="Arial"/>
              </a:rPr>
              <a:t>female, cute, cotton candy</a:t>
            </a:r>
            <a:endParaRPr sz="1800">
              <a:latin typeface="Arial"/>
              <a:ea typeface="Arial"/>
              <a:cs typeface="Arial"/>
              <a:sym typeface="Arial"/>
            </a:endParaRPr>
          </a:p>
          <a:p>
            <a:pPr indent="-342900" lvl="0" marL="342900" rtl="0" algn="l">
              <a:lnSpc>
                <a:spcPct val="90000"/>
              </a:lnSpc>
              <a:spcBef>
                <a:spcPts val="0"/>
              </a:spcBef>
              <a:spcAft>
                <a:spcPts val="0"/>
              </a:spcAft>
              <a:buSzPts val="2400"/>
              <a:buFont typeface="Noto Sans Symbols"/>
              <a:buChar char="▪"/>
            </a:pPr>
            <a:r>
              <a:rPr b="1" lang="en-US" sz="1800">
                <a:solidFill>
                  <a:srgbClr val="FFC000"/>
                </a:solidFill>
                <a:latin typeface="Arial"/>
                <a:ea typeface="Arial"/>
                <a:cs typeface="Arial"/>
                <a:sym typeface="Arial"/>
              </a:rPr>
              <a:t>Orange</a:t>
            </a:r>
            <a:endParaRPr sz="1800">
              <a:latin typeface="Arial"/>
              <a:ea typeface="Arial"/>
              <a:cs typeface="Arial"/>
              <a:sym typeface="Arial"/>
            </a:endParaRPr>
          </a:p>
          <a:p>
            <a:pPr indent="-285750" lvl="1" marL="742950" rtl="0" algn="l">
              <a:lnSpc>
                <a:spcPct val="90000"/>
              </a:lnSpc>
              <a:spcBef>
                <a:spcPts val="0"/>
              </a:spcBef>
              <a:spcAft>
                <a:spcPts val="0"/>
              </a:spcAft>
              <a:buSzPts val="2400"/>
              <a:buFont typeface="Noto Sans Symbols"/>
              <a:buChar char="▪"/>
            </a:pPr>
            <a:r>
              <a:rPr lang="en-US" sz="1800">
                <a:solidFill>
                  <a:srgbClr val="FFC000"/>
                </a:solidFill>
                <a:latin typeface="Arial"/>
                <a:ea typeface="Arial"/>
                <a:cs typeface="Arial"/>
                <a:sym typeface="Arial"/>
              </a:rPr>
              <a:t>warm, autumn, Halloween</a:t>
            </a:r>
            <a:endParaRPr sz="1800">
              <a:latin typeface="Arial"/>
              <a:ea typeface="Arial"/>
              <a:cs typeface="Arial"/>
              <a:sym typeface="Arial"/>
            </a:endParaRPr>
          </a:p>
          <a:p>
            <a:pPr indent="-342900" lvl="0" marL="342900" rtl="0" algn="l">
              <a:lnSpc>
                <a:spcPct val="90000"/>
              </a:lnSpc>
              <a:spcBef>
                <a:spcPts val="0"/>
              </a:spcBef>
              <a:spcAft>
                <a:spcPts val="0"/>
              </a:spcAft>
              <a:buSzPts val="2400"/>
              <a:buFont typeface="Noto Sans Symbols"/>
              <a:buChar char="▪"/>
            </a:pPr>
            <a:r>
              <a:rPr b="1" lang="en-US" sz="1800">
                <a:solidFill>
                  <a:srgbClr val="3565DF"/>
                </a:solidFill>
                <a:latin typeface="Arial"/>
                <a:ea typeface="Arial"/>
                <a:cs typeface="Arial"/>
                <a:sym typeface="Arial"/>
              </a:rPr>
              <a:t>Blue</a:t>
            </a:r>
            <a:endParaRPr sz="1800">
              <a:latin typeface="Arial"/>
              <a:ea typeface="Arial"/>
              <a:cs typeface="Arial"/>
              <a:sym typeface="Arial"/>
            </a:endParaRPr>
          </a:p>
          <a:p>
            <a:pPr indent="-285750" lvl="1" marL="742950" rtl="0" algn="l">
              <a:lnSpc>
                <a:spcPct val="90000"/>
              </a:lnSpc>
              <a:spcBef>
                <a:spcPts val="0"/>
              </a:spcBef>
              <a:spcAft>
                <a:spcPts val="0"/>
              </a:spcAft>
              <a:buSzPts val="2400"/>
              <a:buFont typeface="Noto Sans Symbols"/>
              <a:buChar char="▪"/>
            </a:pPr>
            <a:r>
              <a:rPr lang="en-US" sz="1800">
                <a:solidFill>
                  <a:srgbClr val="3565DF"/>
                </a:solidFill>
                <a:latin typeface="Arial"/>
                <a:ea typeface="Arial"/>
                <a:cs typeface="Arial"/>
                <a:sym typeface="Arial"/>
              </a:rPr>
              <a:t>cold, off</a:t>
            </a:r>
            <a:endParaRPr sz="1800">
              <a:latin typeface="Arial"/>
              <a:ea typeface="Arial"/>
              <a:cs typeface="Arial"/>
              <a:sym typeface="Arial"/>
            </a:endParaRPr>
          </a:p>
        </p:txBody>
      </p:sp>
      <p:pic>
        <p:nvPicPr>
          <p:cNvPr id="544" name="Google Shape;544;p50"/>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pic>
        <p:nvPicPr>
          <p:cNvPr id="549" name="Google Shape;549;p51"/>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550" name="Google Shape;550;p51"/>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pic>
        <p:nvPicPr>
          <p:cNvPr id="551" name="Google Shape;551;p51"/>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552" name="Google Shape;552;p51"/>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Arti-arti warna: Sesuai budaya</a:t>
            </a:r>
            <a:endParaRPr b="1" i="0" sz="2800" u="none" cap="none" strike="noStrike">
              <a:solidFill>
                <a:srgbClr val="002060"/>
              </a:solidFill>
              <a:latin typeface="Arial"/>
              <a:ea typeface="Arial"/>
              <a:cs typeface="Arial"/>
              <a:sym typeface="Arial"/>
            </a:endParaRPr>
          </a:p>
        </p:txBody>
      </p:sp>
      <p:sp>
        <p:nvSpPr>
          <p:cNvPr id="553" name="Google Shape;553;p51"/>
          <p:cNvSpPr txBox="1"/>
          <p:nvPr>
            <p:ph idx="1" type="body"/>
          </p:nvPr>
        </p:nvSpPr>
        <p:spPr>
          <a:xfrm>
            <a:off x="628650" y="1369219"/>
            <a:ext cx="7886700" cy="3263400"/>
          </a:xfrm>
          <a:prstGeom prst="rect">
            <a:avLst/>
          </a:prstGeom>
          <a:noFill/>
          <a:ln>
            <a:noFill/>
          </a:ln>
        </p:spPr>
        <p:txBody>
          <a:bodyPr anchorCtr="0" anchor="t" bIns="45700" lIns="91425" spcFirstLastPara="1" rIns="91425" wrap="square" tIns="45700">
            <a:noAutofit/>
          </a:bodyPr>
          <a:lstStyle/>
          <a:p>
            <a:pPr indent="-228600" lvl="0" marL="457200" rtl="0" algn="l">
              <a:lnSpc>
                <a:spcPct val="90000"/>
              </a:lnSpc>
              <a:spcBef>
                <a:spcPts val="1000"/>
              </a:spcBef>
              <a:spcAft>
                <a:spcPts val="0"/>
              </a:spcAft>
              <a:buClr>
                <a:schemeClr val="dk1"/>
              </a:buClr>
              <a:buSzPts val="1800"/>
              <a:buNone/>
            </a:pPr>
            <a:r>
              <a:t/>
            </a:r>
            <a:endParaRPr/>
          </a:p>
        </p:txBody>
      </p:sp>
      <p:pic>
        <p:nvPicPr>
          <p:cNvPr id="554" name="Google Shape;554;p51"/>
          <p:cNvPicPr preferRelativeResize="0"/>
          <p:nvPr/>
        </p:nvPicPr>
        <p:blipFill rotWithShape="1">
          <a:blip r:embed="rId5">
            <a:alphaModFix/>
          </a:blip>
          <a:srcRect b="11501" l="27379" r="22687" t="29128"/>
          <a:stretch/>
        </p:blipFill>
        <p:spPr>
          <a:xfrm>
            <a:off x="2249325" y="885121"/>
            <a:ext cx="4645349" cy="3747498"/>
          </a:xfrm>
          <a:prstGeom prst="rect">
            <a:avLst/>
          </a:prstGeom>
          <a:solidFill>
            <a:schemeClr val="lt1"/>
          </a:solidFill>
          <a:ln>
            <a:noFill/>
          </a:ln>
        </p:spPr>
      </p:pic>
      <p:sp>
        <p:nvSpPr>
          <p:cNvPr id="555" name="Google Shape;555;p51"/>
          <p:cNvSpPr txBox="1"/>
          <p:nvPr/>
        </p:nvSpPr>
        <p:spPr>
          <a:xfrm>
            <a:off x="3086099" y="4639803"/>
            <a:ext cx="2971800" cy="27463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http://www.ricklineback.com/culture2.htm</a:t>
            </a:r>
            <a:endParaRPr b="0" i="0" sz="1800" u="none" cap="none" strike="noStrike">
              <a:solidFill>
                <a:schemeClr val="dk1"/>
              </a:solidFill>
              <a:latin typeface="Arial"/>
              <a:ea typeface="Arial"/>
              <a:cs typeface="Arial"/>
              <a:sym typeface="Arial"/>
            </a:endParaRPr>
          </a:p>
        </p:txBody>
      </p:sp>
      <p:pic>
        <p:nvPicPr>
          <p:cNvPr id="556" name="Google Shape;556;p51"/>
          <p:cNvPicPr preferRelativeResize="0"/>
          <p:nvPr/>
        </p:nvPicPr>
        <p:blipFill rotWithShape="1">
          <a:blip r:embed="rId6">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pic>
        <p:nvPicPr>
          <p:cNvPr id="561" name="Google Shape;561;p52"/>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562" name="Google Shape;562;p52"/>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563" name="Google Shape;563;p52"/>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564" name="Google Shape;564;p52"/>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Arial"/>
                <a:ea typeface="Arial"/>
                <a:cs typeface="Arial"/>
                <a:sym typeface="Arial"/>
              </a:rPr>
              <a:t>7 Kebiasaan Desainer Interface yang Sukses</a:t>
            </a:r>
            <a:endParaRPr b="1" i="0" sz="2000" u="none" cap="none" strike="noStrike">
              <a:solidFill>
                <a:srgbClr val="002060"/>
              </a:solidFill>
              <a:latin typeface="Arial"/>
              <a:ea typeface="Arial"/>
              <a:cs typeface="Arial"/>
              <a:sym typeface="Arial"/>
            </a:endParaRPr>
          </a:p>
        </p:txBody>
      </p:sp>
      <p:sp>
        <p:nvSpPr>
          <p:cNvPr id="565" name="Google Shape;565;p52"/>
          <p:cNvSpPr txBox="1"/>
          <p:nvPr>
            <p:ph idx="1" type="body"/>
          </p:nvPr>
        </p:nvSpPr>
        <p:spPr>
          <a:xfrm>
            <a:off x="695982" y="827882"/>
            <a:ext cx="3902676" cy="3487735"/>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SzPts val="1800"/>
              <a:buFont typeface="Arial"/>
              <a:buChar char="●"/>
            </a:pPr>
            <a:r>
              <a:rPr b="0" lang="en-US" sz="1800">
                <a:latin typeface="Arial"/>
                <a:ea typeface="Arial"/>
                <a:cs typeface="Arial"/>
                <a:sym typeface="Arial"/>
              </a:rPr>
              <a:t>Pahami bisnisnya</a:t>
            </a:r>
            <a:endParaRPr b="0" sz="1800">
              <a:latin typeface="Arial"/>
              <a:ea typeface="Arial"/>
              <a:cs typeface="Arial"/>
              <a:sym typeface="Arial"/>
            </a:endParaRPr>
          </a:p>
          <a:p>
            <a:pPr indent="-514350" lvl="0" marL="514350" rtl="0" algn="l">
              <a:lnSpc>
                <a:spcPct val="90000"/>
              </a:lnSpc>
              <a:spcBef>
                <a:spcPts val="560"/>
              </a:spcBef>
              <a:spcAft>
                <a:spcPts val="0"/>
              </a:spcAft>
              <a:buSzPts val="1800"/>
              <a:buFont typeface="Arial"/>
              <a:buChar char="●"/>
            </a:pPr>
            <a:r>
              <a:rPr lang="en-US" sz="1800">
                <a:latin typeface="Arial"/>
                <a:ea typeface="Arial"/>
                <a:cs typeface="Arial"/>
                <a:sym typeface="Arial"/>
              </a:rPr>
              <a:t>Memaksimalkan </a:t>
            </a:r>
            <a:r>
              <a:rPr b="0" lang="en-US" sz="1800">
                <a:latin typeface="Arial"/>
                <a:ea typeface="Arial"/>
                <a:cs typeface="Arial"/>
                <a:sym typeface="Arial"/>
              </a:rPr>
              <a:t>efektivitas grafikal</a:t>
            </a:r>
            <a:endParaRPr b="0" sz="1800">
              <a:latin typeface="Arial"/>
              <a:ea typeface="Arial"/>
              <a:cs typeface="Arial"/>
              <a:sym typeface="Arial"/>
            </a:endParaRPr>
          </a:p>
          <a:p>
            <a:pPr indent="-514350" lvl="0" marL="514350" rtl="0" algn="l">
              <a:lnSpc>
                <a:spcPct val="90000"/>
              </a:lnSpc>
              <a:spcBef>
                <a:spcPts val="560"/>
              </a:spcBef>
              <a:spcAft>
                <a:spcPts val="0"/>
              </a:spcAft>
              <a:buSzPts val="1800"/>
              <a:buFont typeface="Arial"/>
              <a:buChar char="●"/>
            </a:pPr>
            <a:r>
              <a:rPr b="0" lang="en-US" sz="1800">
                <a:latin typeface="Arial"/>
                <a:ea typeface="Arial"/>
                <a:cs typeface="Arial"/>
                <a:sym typeface="Arial"/>
              </a:rPr>
              <a:t>Berpikir seperti seorang pengguna</a:t>
            </a:r>
            <a:endParaRPr b="0" sz="1800">
              <a:latin typeface="Arial"/>
              <a:ea typeface="Arial"/>
              <a:cs typeface="Arial"/>
              <a:sym typeface="Arial"/>
            </a:endParaRPr>
          </a:p>
          <a:p>
            <a:pPr indent="-514350" lvl="0" marL="514350" rtl="0" algn="l">
              <a:lnSpc>
                <a:spcPct val="90000"/>
              </a:lnSpc>
              <a:spcBef>
                <a:spcPts val="560"/>
              </a:spcBef>
              <a:spcAft>
                <a:spcPts val="0"/>
              </a:spcAft>
              <a:buSzPts val="1800"/>
              <a:buFont typeface="Arial"/>
              <a:buChar char="●"/>
            </a:pPr>
            <a:r>
              <a:rPr b="0" lang="en-US" sz="1800">
                <a:latin typeface="Arial"/>
                <a:ea typeface="Arial"/>
                <a:cs typeface="Arial"/>
                <a:sym typeface="Arial"/>
              </a:rPr>
              <a:t>Gunakan model dan prototype (atau mock-up)</a:t>
            </a:r>
            <a:endParaRPr b="0" sz="1800">
              <a:latin typeface="Arial"/>
              <a:ea typeface="Arial"/>
              <a:cs typeface="Arial"/>
              <a:sym typeface="Arial"/>
            </a:endParaRPr>
          </a:p>
        </p:txBody>
      </p:sp>
      <p:sp>
        <p:nvSpPr>
          <p:cNvPr id="566" name="Google Shape;566;p52"/>
          <p:cNvSpPr txBox="1"/>
          <p:nvPr/>
        </p:nvSpPr>
        <p:spPr>
          <a:xfrm>
            <a:off x="4936801" y="827882"/>
            <a:ext cx="3902676" cy="3487735"/>
          </a:xfrm>
          <a:prstGeom prst="rect">
            <a:avLst/>
          </a:prstGeom>
          <a:noFill/>
          <a:ln>
            <a:noFill/>
          </a:ln>
        </p:spPr>
        <p:txBody>
          <a:bodyPr anchorCtr="0" anchor="t" bIns="45700" lIns="91425" spcFirstLastPara="1" rIns="91425" wrap="square" tIns="45700">
            <a:normAutofit/>
          </a:bodyPr>
          <a:lstStyle/>
          <a:p>
            <a:pPr indent="-514350" lvl="0" marL="514350" marR="0" rtl="0" algn="l">
              <a:lnSpc>
                <a:spcPct val="10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Fokus pada kegunaan</a:t>
            </a:r>
            <a:endParaRPr b="0" i="0" sz="1800" u="none" cap="none" strike="noStrike">
              <a:solidFill>
                <a:srgbClr val="000000"/>
              </a:solidFill>
              <a:latin typeface="Arial"/>
              <a:ea typeface="Arial"/>
              <a:cs typeface="Arial"/>
              <a:sym typeface="Arial"/>
            </a:endParaRPr>
          </a:p>
          <a:p>
            <a:pPr indent="-514350" lvl="0" marL="514350" marR="0" rtl="0" algn="l">
              <a:lnSpc>
                <a:spcPct val="100000"/>
              </a:lnSpc>
              <a:spcBef>
                <a:spcPts val="56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Sediakan feedback</a:t>
            </a:r>
            <a:endParaRPr b="0" i="0" sz="1400" u="none" cap="none" strike="noStrike">
              <a:solidFill>
                <a:srgbClr val="000000"/>
              </a:solidFill>
              <a:latin typeface="Arial"/>
              <a:ea typeface="Arial"/>
              <a:cs typeface="Arial"/>
              <a:sym typeface="Arial"/>
            </a:endParaRPr>
          </a:p>
          <a:p>
            <a:pPr indent="-514350" lvl="0" marL="514350" marR="0" rtl="0" algn="l">
              <a:lnSpc>
                <a:spcPct val="100000"/>
              </a:lnSpc>
              <a:spcBef>
                <a:spcPts val="56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Dokumentasikan segalanya</a:t>
            </a:r>
            <a:endParaRPr b="0" i="0" sz="1800" u="none" cap="none" strike="noStrike">
              <a:solidFill>
                <a:srgbClr val="000000"/>
              </a:solidFill>
              <a:latin typeface="Arial"/>
              <a:ea typeface="Arial"/>
              <a:cs typeface="Arial"/>
              <a:sym typeface="Arial"/>
            </a:endParaRPr>
          </a:p>
        </p:txBody>
      </p:sp>
      <p:sp>
        <p:nvSpPr>
          <p:cNvPr id="567" name="Google Shape;567;p52"/>
          <p:cNvSpPr txBox="1"/>
          <p:nvPr/>
        </p:nvSpPr>
        <p:spPr>
          <a:xfrm>
            <a:off x="695982" y="4217033"/>
            <a:ext cx="8082742"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Referensi: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 Tilley, Rosenblatt; Systems Analysis and Design 11th Edition</a:t>
            </a:r>
            <a:endParaRPr b="0" i="0" sz="1200" u="none" cap="none" strike="noStrike">
              <a:solidFill>
                <a:schemeClr val="dk1"/>
              </a:solidFill>
              <a:latin typeface="Arial"/>
              <a:ea typeface="Arial"/>
              <a:cs typeface="Arial"/>
              <a:sym typeface="Arial"/>
            </a:endParaRPr>
          </a:p>
        </p:txBody>
      </p:sp>
      <p:pic>
        <p:nvPicPr>
          <p:cNvPr id="568" name="Google Shape;568;p52"/>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pic>
        <p:nvPicPr>
          <p:cNvPr id="573" name="Google Shape;573;p53"/>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574" name="Google Shape;574;p53"/>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575" name="Google Shape;575;p53"/>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576" name="Google Shape;576;p53"/>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Arial"/>
                <a:ea typeface="Arial"/>
                <a:cs typeface="Arial"/>
                <a:sym typeface="Arial"/>
              </a:rPr>
              <a:t>Beberapa Komponen UI (</a:t>
            </a:r>
            <a:r>
              <a:rPr b="1" i="1" lang="en-US" sz="2000" u="none" cap="none" strike="noStrike">
                <a:solidFill>
                  <a:srgbClr val="002060"/>
                </a:solidFill>
                <a:latin typeface="Arial"/>
                <a:ea typeface="Arial"/>
                <a:cs typeface="Arial"/>
                <a:sym typeface="Arial"/>
              </a:rPr>
              <a:t>best practice</a:t>
            </a:r>
            <a:r>
              <a:rPr b="1" i="0" lang="en-US" sz="2000" u="none" cap="none" strike="noStrike">
                <a:solidFill>
                  <a:srgbClr val="00206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577" name="Google Shape;577;p53"/>
          <p:cNvSpPr txBox="1"/>
          <p:nvPr/>
        </p:nvSpPr>
        <p:spPr>
          <a:xfrm>
            <a:off x="331181" y="761061"/>
            <a:ext cx="4431957" cy="3710609"/>
          </a:xfrm>
          <a:prstGeom prst="rect">
            <a:avLst/>
          </a:prstGeom>
          <a:noFill/>
          <a:ln>
            <a:noFill/>
          </a:ln>
        </p:spPr>
        <p:txBody>
          <a:bodyPr anchorCtr="0" anchor="t" bIns="45700" lIns="91425" spcFirstLastPara="1" rIns="91425" wrap="square" tIns="45700">
            <a:noAutofit/>
          </a:bodyPr>
          <a:lstStyle/>
          <a:p>
            <a:pPr indent="-457200" lvl="0" marL="457200" marR="0" rtl="0" algn="l">
              <a:lnSpc>
                <a:spcPct val="100000"/>
              </a:lnSpc>
              <a:spcBef>
                <a:spcPts val="0"/>
              </a:spcBef>
              <a:spcAft>
                <a:spcPts val="0"/>
              </a:spcAft>
              <a:buClr>
                <a:schemeClr val="dk1"/>
              </a:buClr>
              <a:buSzPts val="2700"/>
              <a:buFont typeface="Noto Sans Symbols"/>
              <a:buChar char="❖"/>
            </a:pPr>
            <a:r>
              <a:rPr b="0" i="0" lang="en-US" sz="1800" u="none" cap="none" strike="noStrike">
                <a:solidFill>
                  <a:schemeClr val="dk1"/>
                </a:solidFill>
                <a:latin typeface="Arial"/>
                <a:ea typeface="Arial"/>
                <a:cs typeface="Arial"/>
                <a:sym typeface="Arial"/>
              </a:rPr>
              <a:t>Tipografi</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560"/>
              </a:spcBef>
              <a:spcAft>
                <a:spcPts val="0"/>
              </a:spcAft>
              <a:buClr>
                <a:schemeClr val="dk1"/>
              </a:buClr>
              <a:buSzPts val="2700"/>
              <a:buFont typeface="Noto Sans Symbols"/>
              <a:buChar char="❖"/>
            </a:pPr>
            <a:r>
              <a:rPr b="0" i="0" lang="en-US" sz="1800" u="none" cap="none" strike="noStrike">
                <a:solidFill>
                  <a:schemeClr val="dk1"/>
                </a:solidFill>
                <a:latin typeface="Arial"/>
                <a:ea typeface="Arial"/>
                <a:cs typeface="Arial"/>
                <a:sym typeface="Arial"/>
              </a:rPr>
              <a:t>Warna</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560"/>
              </a:spcBef>
              <a:spcAft>
                <a:spcPts val="0"/>
              </a:spcAft>
              <a:buClr>
                <a:schemeClr val="dk1"/>
              </a:buClr>
              <a:buSzPts val="2700"/>
              <a:buFont typeface="Noto Sans Symbols"/>
              <a:buChar char="❖"/>
            </a:pPr>
            <a:r>
              <a:rPr b="0" i="0" lang="en-US" sz="1800" u="none" cap="none" strike="noStrike">
                <a:solidFill>
                  <a:schemeClr val="dk1"/>
                </a:solidFill>
                <a:latin typeface="Arial"/>
                <a:ea typeface="Arial"/>
                <a:cs typeface="Arial"/>
                <a:sym typeface="Arial"/>
              </a:rPr>
              <a:t>Icon</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560"/>
              </a:spcBef>
              <a:spcAft>
                <a:spcPts val="0"/>
              </a:spcAft>
              <a:buClr>
                <a:schemeClr val="dk1"/>
              </a:buClr>
              <a:buSzPts val="2700"/>
              <a:buFont typeface="Noto Sans Symbols"/>
              <a:buChar char="❖"/>
            </a:pPr>
            <a:r>
              <a:rPr b="0" i="0" lang="en-US" sz="1800" u="none" cap="none" strike="noStrike">
                <a:solidFill>
                  <a:schemeClr val="dk1"/>
                </a:solidFill>
                <a:latin typeface="Arial"/>
                <a:ea typeface="Arial"/>
                <a:cs typeface="Arial"/>
                <a:sym typeface="Arial"/>
              </a:rPr>
              <a:t>Grid</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560"/>
              </a:spcBef>
              <a:spcAft>
                <a:spcPts val="0"/>
              </a:spcAft>
              <a:buClr>
                <a:schemeClr val="dk1"/>
              </a:buClr>
              <a:buSzPts val="2700"/>
              <a:buFont typeface="Noto Sans Symbols"/>
              <a:buChar char="❖"/>
            </a:pPr>
            <a:r>
              <a:rPr b="0" i="0" lang="en-US" sz="1800" u="none" cap="none" strike="noStrike">
                <a:solidFill>
                  <a:schemeClr val="dk1"/>
                </a:solidFill>
                <a:latin typeface="Arial"/>
                <a:ea typeface="Arial"/>
                <a:cs typeface="Arial"/>
                <a:sym typeface="Arial"/>
              </a:rPr>
              <a:t>Tombol</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560"/>
              </a:spcBef>
              <a:spcAft>
                <a:spcPts val="0"/>
              </a:spcAft>
              <a:buClr>
                <a:schemeClr val="dk1"/>
              </a:buClr>
              <a:buSzPts val="2700"/>
              <a:buFont typeface="Noto Sans Symbols"/>
              <a:buChar char="❖"/>
            </a:pPr>
            <a:r>
              <a:rPr b="0" i="0" lang="en-US" sz="1800" u="none" cap="none" strike="noStrike">
                <a:solidFill>
                  <a:schemeClr val="dk1"/>
                </a:solidFill>
                <a:latin typeface="Arial"/>
                <a:ea typeface="Arial"/>
                <a:cs typeface="Arial"/>
                <a:sym typeface="Arial"/>
              </a:rPr>
              <a:t>Label</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560"/>
              </a:spcBef>
              <a:spcAft>
                <a:spcPts val="0"/>
              </a:spcAft>
              <a:buClr>
                <a:schemeClr val="dk1"/>
              </a:buClr>
              <a:buSzPts val="2700"/>
              <a:buFont typeface="Noto Sans Symbols"/>
              <a:buChar char="❖"/>
            </a:pPr>
            <a:r>
              <a:rPr b="0" i="0" lang="en-US" sz="1800" u="none" cap="none" strike="noStrike">
                <a:solidFill>
                  <a:schemeClr val="dk1"/>
                </a:solidFill>
                <a:latin typeface="Arial"/>
                <a:ea typeface="Arial"/>
                <a:cs typeface="Arial"/>
                <a:sym typeface="Arial"/>
              </a:rPr>
              <a:t>Table</a:t>
            </a:r>
            <a:endParaRPr b="0" i="0" sz="1400" u="none" cap="none" strike="noStrike">
              <a:solidFill>
                <a:srgbClr val="000000"/>
              </a:solidFill>
              <a:latin typeface="Arial"/>
              <a:ea typeface="Arial"/>
              <a:cs typeface="Arial"/>
              <a:sym typeface="Arial"/>
            </a:endParaRPr>
          </a:p>
          <a:p>
            <a:pPr indent="-457200" lvl="0" marL="457200" marR="0" rtl="0" algn="l">
              <a:lnSpc>
                <a:spcPct val="100000"/>
              </a:lnSpc>
              <a:spcBef>
                <a:spcPts val="560"/>
              </a:spcBef>
              <a:spcAft>
                <a:spcPts val="0"/>
              </a:spcAft>
              <a:buClr>
                <a:schemeClr val="dk1"/>
              </a:buClr>
              <a:buSzPts val="2700"/>
              <a:buFont typeface="Noto Sans Symbols"/>
              <a:buChar char="❖"/>
            </a:pPr>
            <a:r>
              <a:rPr b="0" i="0" lang="en-US" sz="1800" u="none" cap="none" strike="noStrike">
                <a:solidFill>
                  <a:schemeClr val="dk1"/>
                </a:solidFill>
                <a:latin typeface="Arial"/>
                <a:ea typeface="Arial"/>
                <a:cs typeface="Arial"/>
                <a:sym typeface="Arial"/>
              </a:rPr>
              <a:t>Alert</a:t>
            </a:r>
            <a:endParaRPr b="0" i="0" sz="1400" u="none" cap="none" strike="noStrike">
              <a:solidFill>
                <a:srgbClr val="000000"/>
              </a:solidFill>
              <a:latin typeface="Arial"/>
              <a:ea typeface="Arial"/>
              <a:cs typeface="Arial"/>
              <a:sym typeface="Arial"/>
            </a:endParaRPr>
          </a:p>
          <a:p>
            <a:pPr indent="-279400" lvl="0" marL="635000" marR="0" rtl="0" algn="l">
              <a:lnSpc>
                <a:spcPct val="100000"/>
              </a:lnSpc>
              <a:spcBef>
                <a:spcPts val="560"/>
              </a:spcBef>
              <a:spcAft>
                <a:spcPts val="0"/>
              </a:spcAft>
              <a:buClr>
                <a:schemeClr val="dk1"/>
              </a:buClr>
              <a:buSzPts val="2800"/>
              <a:buFont typeface="Noto Sans Symbols"/>
              <a:buNone/>
            </a:pPr>
            <a:r>
              <a:t/>
            </a:r>
            <a:endParaRPr b="0" i="0" sz="1800" u="none" cap="none" strike="noStrike">
              <a:solidFill>
                <a:schemeClr val="dk1"/>
              </a:solidFill>
              <a:latin typeface="Arial"/>
              <a:ea typeface="Arial"/>
              <a:cs typeface="Arial"/>
              <a:sym typeface="Arial"/>
            </a:endParaRPr>
          </a:p>
        </p:txBody>
      </p:sp>
      <p:sp>
        <p:nvSpPr>
          <p:cNvPr id="578" name="Google Shape;578;p53"/>
          <p:cNvSpPr txBox="1"/>
          <p:nvPr/>
        </p:nvSpPr>
        <p:spPr>
          <a:xfrm>
            <a:off x="3205840" y="845542"/>
            <a:ext cx="5181600" cy="4351337"/>
          </a:xfrm>
          <a:prstGeom prst="rect">
            <a:avLst/>
          </a:prstGeom>
          <a:noFill/>
          <a:ln>
            <a:noFill/>
          </a:ln>
        </p:spPr>
        <p:txBody>
          <a:bodyPr anchorCtr="0" anchor="t" bIns="45700" lIns="91425" spcFirstLastPara="1" rIns="91425" wrap="square" tIns="45700">
            <a:noAutofit/>
          </a:bodyPr>
          <a:lstStyle/>
          <a:p>
            <a:pPr indent="-114300" lvl="0" marL="0" marR="0" rtl="0" algn="l">
              <a:lnSpc>
                <a:spcPct val="150000"/>
              </a:lnSpc>
              <a:spcBef>
                <a:spcPts val="100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Form Control</a:t>
            </a:r>
            <a:endParaRPr b="0" i="0" sz="1800" u="none" cap="none" strike="noStrike">
              <a:solidFill>
                <a:srgbClr val="000000"/>
              </a:solidFill>
              <a:latin typeface="Arial"/>
              <a:ea typeface="Arial"/>
              <a:cs typeface="Arial"/>
              <a:sym typeface="Arial"/>
            </a:endParaRPr>
          </a:p>
          <a:p>
            <a:pPr indent="-114300" lvl="0" marL="0" marR="0" rtl="0" algn="l">
              <a:lnSpc>
                <a:spcPct val="150000"/>
              </a:lnSpc>
              <a:spcBef>
                <a:spcPts val="100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Form Template</a:t>
            </a:r>
            <a:endParaRPr b="0" i="0" sz="1800" u="none" cap="none" strike="noStrike">
              <a:solidFill>
                <a:srgbClr val="000000"/>
              </a:solidFill>
              <a:latin typeface="Arial"/>
              <a:ea typeface="Arial"/>
              <a:cs typeface="Arial"/>
              <a:sym typeface="Arial"/>
            </a:endParaRPr>
          </a:p>
          <a:p>
            <a:pPr indent="-114300" lvl="0" marL="0" marR="0" rtl="0" algn="l">
              <a:lnSpc>
                <a:spcPct val="150000"/>
              </a:lnSpc>
              <a:spcBef>
                <a:spcPts val="100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Kolom pencarian</a:t>
            </a:r>
            <a:endParaRPr b="0" i="0" sz="1800" u="none" cap="none" strike="noStrike">
              <a:solidFill>
                <a:srgbClr val="000000"/>
              </a:solidFill>
              <a:latin typeface="Arial"/>
              <a:ea typeface="Arial"/>
              <a:cs typeface="Arial"/>
              <a:sym typeface="Arial"/>
            </a:endParaRPr>
          </a:p>
          <a:p>
            <a:pPr indent="-114300" lvl="0" marL="0" marR="0" rtl="0" algn="l">
              <a:lnSpc>
                <a:spcPct val="150000"/>
              </a:lnSpc>
              <a:spcBef>
                <a:spcPts val="100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Navigasi</a:t>
            </a:r>
            <a:endParaRPr b="0" i="0" sz="1800" u="none" cap="none" strike="noStrike">
              <a:solidFill>
                <a:srgbClr val="000000"/>
              </a:solidFill>
              <a:latin typeface="Arial"/>
              <a:ea typeface="Arial"/>
              <a:cs typeface="Arial"/>
              <a:sym typeface="Arial"/>
            </a:endParaRPr>
          </a:p>
          <a:p>
            <a:pPr indent="-114300" lvl="0" marL="0" marR="0" rtl="0" algn="l">
              <a:lnSpc>
                <a:spcPct val="150000"/>
              </a:lnSpc>
              <a:spcBef>
                <a:spcPts val="100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Headers</a:t>
            </a:r>
            <a:endParaRPr b="0" i="0" sz="1800" u="none" cap="none" strike="noStrike">
              <a:solidFill>
                <a:srgbClr val="000000"/>
              </a:solidFill>
              <a:latin typeface="Arial"/>
              <a:ea typeface="Arial"/>
              <a:cs typeface="Arial"/>
              <a:sym typeface="Arial"/>
            </a:endParaRPr>
          </a:p>
          <a:p>
            <a:pPr indent="-114300" lvl="0" marL="0" marR="0" rtl="0" algn="l">
              <a:lnSpc>
                <a:spcPct val="150000"/>
              </a:lnSpc>
              <a:spcBef>
                <a:spcPts val="100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Footers</a:t>
            </a:r>
            <a:endParaRPr b="0" i="0" sz="1800" u="none" cap="none" strike="noStrike">
              <a:solidFill>
                <a:srgbClr val="000000"/>
              </a:solidFill>
              <a:latin typeface="Arial"/>
              <a:ea typeface="Arial"/>
              <a:cs typeface="Arial"/>
              <a:sym typeface="Arial"/>
            </a:endParaRPr>
          </a:p>
          <a:p>
            <a:pPr indent="-114300" lvl="0" marL="0" marR="0" rtl="0" algn="l">
              <a:lnSpc>
                <a:spcPct val="150000"/>
              </a:lnSpc>
              <a:spcBef>
                <a:spcPts val="100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Dialog</a:t>
            </a:r>
            <a:endParaRPr b="0" i="0" sz="1800" u="none" cap="none" strike="noStrike">
              <a:solidFill>
                <a:srgbClr val="000000"/>
              </a:solidFill>
              <a:latin typeface="Arial"/>
              <a:ea typeface="Arial"/>
              <a:cs typeface="Arial"/>
              <a:sym typeface="Arial"/>
            </a:endParaRPr>
          </a:p>
          <a:p>
            <a:pPr indent="-114300" lvl="0" marL="0" marR="0" rtl="0" algn="l">
              <a:lnSpc>
                <a:spcPct val="150000"/>
              </a:lnSpc>
              <a:spcBef>
                <a:spcPts val="1000"/>
              </a:spcBef>
              <a:spcAft>
                <a:spcPts val="100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dll</a:t>
            </a:r>
            <a:endParaRPr b="0" i="0" sz="1800" u="none" cap="none" strike="noStrike">
              <a:solidFill>
                <a:srgbClr val="000000"/>
              </a:solidFill>
              <a:latin typeface="Arial"/>
              <a:ea typeface="Arial"/>
              <a:cs typeface="Arial"/>
              <a:sym typeface="Arial"/>
            </a:endParaRPr>
          </a:p>
        </p:txBody>
      </p:sp>
      <p:sp>
        <p:nvSpPr>
          <p:cNvPr id="579" name="Google Shape;579;p53"/>
          <p:cNvSpPr txBox="1"/>
          <p:nvPr/>
        </p:nvSpPr>
        <p:spPr>
          <a:xfrm>
            <a:off x="4974650" y="3397700"/>
            <a:ext cx="4026600" cy="1569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Referensi: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sng" cap="none" strike="noStrike">
                <a:solidFill>
                  <a:schemeClr val="dk1"/>
                </a:solidFill>
                <a:latin typeface="Arial"/>
                <a:ea typeface="Arial"/>
                <a:cs typeface="Arial"/>
                <a:sym typeface="Arial"/>
                <a:hlinkClick r:id="rId5">
                  <a:extLst>
                    <a:ext uri="{A12FA001-AC4F-418D-AE19-62706E023703}">
                      <ahyp:hlinkClr val="tx"/>
                    </a:ext>
                  </a:extLst>
                </a:hlinkClick>
              </a:rPr>
              <a:t>https://designsystem.digital.gov/components/</a:t>
            </a:r>
            <a:r>
              <a:rPr b="0" i="0" lang="en-US" sz="1200" u="none" cap="none" strike="noStrike">
                <a:solidFill>
                  <a:schemeClr val="dk1"/>
                </a:solidFill>
                <a:latin typeface="Arial"/>
                <a:ea typeface="Arial"/>
                <a:cs typeface="Arial"/>
                <a:sym typeface="Arial"/>
              </a:rPr>
              <a:t>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sng" cap="none" strike="noStrike">
                <a:solidFill>
                  <a:schemeClr val="dk1"/>
                </a:solidFill>
                <a:latin typeface="Arial"/>
                <a:ea typeface="Arial"/>
                <a:cs typeface="Arial"/>
                <a:sym typeface="Arial"/>
                <a:hlinkClick r:id="rId6">
                  <a:extLst>
                    <a:ext uri="{A12FA001-AC4F-418D-AE19-62706E023703}">
                      <ahyp:hlinkClr val="tx"/>
                    </a:ext>
                  </a:extLst>
                </a:hlinkClick>
              </a:rPr>
              <a:t>https://material.io/develop/web/</a:t>
            </a:r>
            <a:endParaRPr b="0" i="0" sz="1200" u="none" cap="none" strike="noStrike">
              <a:solidFill>
                <a:schemeClr val="dk1"/>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sng" cap="none" strike="noStrike">
                <a:solidFill>
                  <a:schemeClr val="dk1"/>
                </a:solidFill>
                <a:latin typeface="Arial"/>
                <a:ea typeface="Arial"/>
                <a:cs typeface="Arial"/>
                <a:sym typeface="Arial"/>
                <a:hlinkClick r:id="rId7">
                  <a:extLst>
                    <a:ext uri="{A12FA001-AC4F-418D-AE19-62706E023703}">
                      <ahyp:hlinkClr val="tx"/>
                    </a:ext>
                  </a:extLst>
                </a:hlinkClick>
              </a:rPr>
              <a:t>https://material.io/develop/android/components/</a:t>
            </a:r>
            <a:r>
              <a:rPr b="0" i="0" lang="en-US" sz="1200" u="none" cap="none" strike="noStrike">
                <a:solidFill>
                  <a:schemeClr val="dk1"/>
                </a:solidFill>
                <a:latin typeface="Arial"/>
                <a:ea typeface="Arial"/>
                <a:cs typeface="Arial"/>
                <a:sym typeface="Arial"/>
              </a:rPr>
              <a:t>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sng" cap="none" strike="noStrike">
                <a:solidFill>
                  <a:schemeClr val="dk1"/>
                </a:solidFill>
                <a:latin typeface="Arial"/>
                <a:ea typeface="Arial"/>
                <a:cs typeface="Arial"/>
                <a:sym typeface="Arial"/>
                <a:hlinkClick r:id="rId8">
                  <a:extLst>
                    <a:ext uri="{A12FA001-AC4F-418D-AE19-62706E023703}">
                      <ahyp:hlinkClr val="tx"/>
                    </a:ext>
                  </a:extLst>
                </a:hlinkClick>
              </a:rPr>
              <a:t>https://material.io/design/components/</a:t>
            </a:r>
            <a:endParaRPr b="0" i="0" sz="1200" u="none" cap="none" strike="noStrike">
              <a:solidFill>
                <a:schemeClr val="dk1"/>
              </a:solidFill>
              <a:latin typeface="Arial"/>
              <a:ea typeface="Arial"/>
              <a:cs typeface="Arial"/>
              <a:sym typeface="Arial"/>
            </a:endParaRPr>
          </a:p>
          <a:p>
            <a:pPr indent="-171450" lvl="0" marL="285750" marR="0" rtl="0" algn="l">
              <a:lnSpc>
                <a:spcPct val="100000"/>
              </a:lnSpc>
              <a:spcBef>
                <a:spcPts val="0"/>
              </a:spcBef>
              <a:spcAft>
                <a:spcPts val="0"/>
              </a:spcAft>
              <a:buClr>
                <a:schemeClr val="dk1"/>
              </a:buClr>
              <a:buSzPts val="1800"/>
              <a:buFont typeface="Arial"/>
              <a:buNone/>
            </a:pPr>
            <a:r>
              <a:t/>
            </a:r>
            <a:endParaRPr b="0" i="0" sz="1200" u="none" cap="none" strike="noStrike">
              <a:solidFill>
                <a:schemeClr val="dk1"/>
              </a:solidFill>
              <a:latin typeface="Arial"/>
              <a:ea typeface="Arial"/>
              <a:cs typeface="Arial"/>
              <a:sym typeface="Arial"/>
            </a:endParaRPr>
          </a:p>
        </p:txBody>
      </p:sp>
      <p:pic>
        <p:nvPicPr>
          <p:cNvPr id="580" name="Google Shape;580;p53"/>
          <p:cNvPicPr preferRelativeResize="0"/>
          <p:nvPr/>
        </p:nvPicPr>
        <p:blipFill rotWithShape="1">
          <a:blip r:embed="rId9">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pic>
        <p:nvPicPr>
          <p:cNvPr id="585" name="Google Shape;585;p5"/>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586" name="Google Shape;586;p5"/>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587" name="Google Shape;587;p5"/>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sp>
        <p:nvSpPr>
          <p:cNvPr id="588" name="Google Shape;588;p5"/>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Arial"/>
                <a:ea typeface="Arial"/>
                <a:cs typeface="Arial"/>
                <a:sym typeface="Arial"/>
              </a:rPr>
              <a:t>Urutan Komponen Dialog</a:t>
            </a:r>
            <a:endParaRPr b="1" i="0" sz="2800" u="none" cap="none" strike="noStrike">
              <a:solidFill>
                <a:srgbClr val="002060"/>
              </a:solidFill>
              <a:latin typeface="Arial"/>
              <a:ea typeface="Arial"/>
              <a:cs typeface="Arial"/>
              <a:sym typeface="Arial"/>
            </a:endParaRPr>
          </a:p>
        </p:txBody>
      </p:sp>
      <p:sp>
        <p:nvSpPr>
          <p:cNvPr id="589" name="Google Shape;589;p5"/>
          <p:cNvSpPr/>
          <p:nvPr/>
        </p:nvSpPr>
        <p:spPr>
          <a:xfrm>
            <a:off x="331181" y="942857"/>
            <a:ext cx="8194982" cy="440885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2520"/>
              <a:buFont typeface="Noto Sans Symbols"/>
              <a:buChar char="❖"/>
            </a:pPr>
            <a:r>
              <a:rPr b="0" i="0" lang="en-US" sz="1800" u="none" cap="none" strike="noStrike">
                <a:solidFill>
                  <a:srgbClr val="000000"/>
                </a:solidFill>
                <a:latin typeface="Arial"/>
                <a:ea typeface="Arial"/>
                <a:cs typeface="Arial"/>
                <a:sym typeface="Arial"/>
              </a:rPr>
              <a:t>Komponen Dialog: urutan di mana informasi ditampilkan ke pengguna dan diperoleh dari pengguna.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285750" lvl="0" marL="285750" marR="0" rtl="0" algn="l">
              <a:lnSpc>
                <a:spcPct val="100000"/>
              </a:lnSpc>
              <a:spcBef>
                <a:spcPts val="560"/>
              </a:spcBef>
              <a:spcAft>
                <a:spcPts val="0"/>
              </a:spcAft>
              <a:buClr>
                <a:srgbClr val="000000"/>
              </a:buClr>
              <a:buSzPts val="2520"/>
              <a:buFont typeface="Noto Sans Symbols"/>
              <a:buChar char="❖"/>
            </a:pPr>
            <a:r>
              <a:rPr b="0" i="0" lang="en-US" sz="1800" u="none" cap="none" strike="noStrike">
                <a:solidFill>
                  <a:srgbClr val="000000"/>
                </a:solidFill>
                <a:latin typeface="Arial"/>
                <a:ea typeface="Arial"/>
                <a:cs typeface="Arial"/>
                <a:sym typeface="Arial"/>
              </a:rPr>
              <a:t>Pedoman utama desain dalam dialog adalah konsistensi dalam urutan tindakan, penekanan tombol, dan terminology.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56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285750" lvl="0" marL="285750" marR="0" rtl="0" algn="l">
              <a:lnSpc>
                <a:spcPct val="100000"/>
              </a:lnSpc>
              <a:spcBef>
                <a:spcPts val="560"/>
              </a:spcBef>
              <a:spcAft>
                <a:spcPts val="0"/>
              </a:spcAft>
              <a:buClr>
                <a:srgbClr val="000000"/>
              </a:buClr>
              <a:buSzPts val="2520"/>
              <a:buFont typeface="Noto Sans Symbols"/>
              <a:buChar char="❖"/>
            </a:pPr>
            <a:r>
              <a:rPr b="0" i="0" lang="en-US" sz="1800" u="none" cap="none" strike="noStrike">
                <a:solidFill>
                  <a:srgbClr val="000000"/>
                </a:solidFill>
                <a:latin typeface="Arial"/>
                <a:ea typeface="Arial"/>
                <a:cs typeface="Arial"/>
                <a:sym typeface="Arial"/>
              </a:rPr>
              <a:t>3 langkah proses:</a:t>
            </a:r>
            <a:endParaRPr b="0" i="0" sz="1400" u="none" cap="none" strike="noStrike">
              <a:solidFill>
                <a:srgbClr val="000000"/>
              </a:solidFill>
              <a:latin typeface="Arial"/>
              <a:ea typeface="Arial"/>
              <a:cs typeface="Arial"/>
              <a:sym typeface="Arial"/>
            </a:endParaRPr>
          </a:p>
          <a:p>
            <a:pPr indent="-114300" lvl="1" marL="800100" marR="0" rtl="0" algn="l">
              <a:lnSpc>
                <a:spcPct val="100000"/>
              </a:lnSpc>
              <a:spcBef>
                <a:spcPts val="48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Rancanglah urutan dialog</a:t>
            </a:r>
            <a:endParaRPr b="0" i="0" sz="1400" u="none" cap="none" strike="noStrike">
              <a:solidFill>
                <a:srgbClr val="000000"/>
              </a:solidFill>
              <a:latin typeface="Arial"/>
              <a:ea typeface="Arial"/>
              <a:cs typeface="Arial"/>
              <a:sym typeface="Arial"/>
            </a:endParaRPr>
          </a:p>
          <a:p>
            <a:pPr indent="-114300" lvl="1" marL="800100" marR="0" rtl="0" algn="l">
              <a:lnSpc>
                <a:spcPct val="100000"/>
              </a:lnSpc>
              <a:spcBef>
                <a:spcPts val="48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Mendesain prototype / mock-up</a:t>
            </a:r>
            <a:endParaRPr b="0" i="0" sz="1400" u="none" cap="none" strike="noStrike">
              <a:solidFill>
                <a:srgbClr val="000000"/>
              </a:solidFill>
              <a:latin typeface="Arial"/>
              <a:ea typeface="Arial"/>
              <a:cs typeface="Arial"/>
              <a:sym typeface="Arial"/>
            </a:endParaRPr>
          </a:p>
          <a:p>
            <a:pPr indent="-114300" lvl="1" marL="800100" marR="0" rtl="0" algn="l">
              <a:lnSpc>
                <a:spcPct val="100000"/>
              </a:lnSpc>
              <a:spcBef>
                <a:spcPts val="480"/>
              </a:spcBef>
              <a:spcAft>
                <a:spcPts val="0"/>
              </a:spcAft>
              <a:buClr>
                <a:srgbClr val="000000"/>
              </a:buClr>
              <a:buSzPts val="1800"/>
              <a:buFont typeface="Noto Sans Symbols"/>
              <a:buChar char="⮚"/>
            </a:pPr>
            <a:r>
              <a:rPr b="0" i="0" lang="en-US" sz="1800" u="none" cap="none" strike="noStrike">
                <a:solidFill>
                  <a:srgbClr val="000000"/>
                </a:solidFill>
                <a:latin typeface="Arial"/>
                <a:ea typeface="Arial"/>
                <a:cs typeface="Arial"/>
                <a:sym typeface="Arial"/>
              </a:rPr>
              <a:t>Evaluasi kegunaannya</a:t>
            </a:r>
            <a:endParaRPr b="0" i="0" sz="1800" u="none" cap="none" strike="noStrike">
              <a:solidFill>
                <a:srgbClr val="000000"/>
              </a:solidFill>
              <a:latin typeface="Arial"/>
              <a:ea typeface="Arial"/>
              <a:cs typeface="Arial"/>
              <a:sym typeface="Arial"/>
            </a:endParaRPr>
          </a:p>
          <a:p>
            <a:pPr indent="-254000" lvl="0" marL="660400" marR="0" rtl="0" algn="l">
              <a:lnSpc>
                <a:spcPct val="100000"/>
              </a:lnSpc>
              <a:spcBef>
                <a:spcPts val="640"/>
              </a:spcBef>
              <a:spcAft>
                <a:spcPts val="0"/>
              </a:spcAft>
              <a:buClr>
                <a:srgbClr val="000000"/>
              </a:buClr>
              <a:buSzPts val="3200"/>
              <a:buFont typeface="Noto Sans Symbols"/>
              <a:buNone/>
            </a:pPr>
            <a:r>
              <a:t/>
            </a:r>
            <a:endParaRPr b="0" i="0" sz="1800" u="none" cap="none" strike="noStrike">
              <a:solidFill>
                <a:srgbClr val="000000"/>
              </a:solidFill>
              <a:latin typeface="Arial"/>
              <a:ea typeface="Arial"/>
              <a:cs typeface="Arial"/>
              <a:sym typeface="Arial"/>
            </a:endParaRPr>
          </a:p>
          <a:p>
            <a:pPr indent="-254000" lvl="0" marL="660400" marR="0" rtl="0" algn="l">
              <a:lnSpc>
                <a:spcPct val="100000"/>
              </a:lnSpc>
              <a:spcBef>
                <a:spcPts val="640"/>
              </a:spcBef>
              <a:spcAft>
                <a:spcPts val="0"/>
              </a:spcAft>
              <a:buClr>
                <a:srgbClr val="000000"/>
              </a:buClr>
              <a:buSzPts val="3200"/>
              <a:buFont typeface="Noto Sans Symbols"/>
              <a:buNone/>
            </a:pPr>
            <a:r>
              <a:t/>
            </a:r>
            <a:endParaRPr b="0" i="0" sz="1800" u="none" cap="none" strike="noStrike">
              <a:solidFill>
                <a:srgbClr val="000000"/>
              </a:solidFill>
              <a:latin typeface="Arial"/>
              <a:ea typeface="Arial"/>
              <a:cs typeface="Arial"/>
              <a:sym typeface="Arial"/>
            </a:endParaRPr>
          </a:p>
          <a:p>
            <a:pPr indent="-57150" lvl="0" marL="285750" marR="0" rtl="0" algn="just">
              <a:lnSpc>
                <a:spcPct val="150000"/>
              </a:lnSpc>
              <a:spcBef>
                <a:spcPts val="0"/>
              </a:spcBef>
              <a:spcAft>
                <a:spcPts val="0"/>
              </a:spcAft>
              <a:buClr>
                <a:srgbClr val="000000"/>
              </a:buClr>
              <a:buSzPts val="3600"/>
              <a:buFont typeface="Noto Sans Symbols"/>
              <a:buNone/>
            </a:pPr>
            <a:r>
              <a:t/>
            </a:r>
            <a:endParaRPr b="0" i="0" sz="1800" u="none" cap="none" strike="noStrike">
              <a:solidFill>
                <a:srgbClr val="000000"/>
              </a:solidFill>
              <a:latin typeface="Arial"/>
              <a:ea typeface="Arial"/>
              <a:cs typeface="Arial"/>
              <a:sym typeface="Arial"/>
            </a:endParaRPr>
          </a:p>
        </p:txBody>
      </p:sp>
      <p:pic>
        <p:nvPicPr>
          <p:cNvPr id="590" name="Google Shape;590;p5"/>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pic>
        <p:nvPicPr>
          <p:cNvPr id="595" name="Google Shape;595;p54"/>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596" name="Google Shape;596;p54"/>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597" name="Google Shape;597;p54"/>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598" name="Google Shape;598;p54"/>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599" name="Google Shape;599;p54"/>
          <p:cNvSpPr/>
          <p:nvPr/>
        </p:nvSpPr>
        <p:spPr>
          <a:xfrm>
            <a:off x="331181" y="118750"/>
            <a:ext cx="5650217"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2060"/>
                </a:solidFill>
                <a:latin typeface="Arial"/>
                <a:ea typeface="Arial"/>
                <a:cs typeface="Arial"/>
                <a:sym typeface="Arial"/>
              </a:rPr>
              <a:t>Merancang Urutan Komponen Dialog</a:t>
            </a:r>
            <a:endParaRPr b="1" i="0" sz="2400" u="none" cap="none" strike="noStrike">
              <a:solidFill>
                <a:srgbClr val="002060"/>
              </a:solidFill>
              <a:latin typeface="Arial"/>
              <a:ea typeface="Arial"/>
              <a:cs typeface="Arial"/>
              <a:sym typeface="Arial"/>
            </a:endParaRPr>
          </a:p>
        </p:txBody>
      </p:sp>
      <p:sp>
        <p:nvSpPr>
          <p:cNvPr id="600" name="Google Shape;600;p54"/>
          <p:cNvSpPr/>
          <p:nvPr/>
        </p:nvSpPr>
        <p:spPr>
          <a:xfrm>
            <a:off x="331181" y="942857"/>
            <a:ext cx="8194982" cy="5052625"/>
          </a:xfrm>
          <a:prstGeom prst="rect">
            <a:avLst/>
          </a:prstGeom>
          <a:noFill/>
          <a:ln>
            <a:noFill/>
          </a:ln>
        </p:spPr>
        <p:txBody>
          <a:bodyPr anchorCtr="0" anchor="t" bIns="45700" lIns="91425" spcFirstLastPara="1" rIns="91425" wrap="square" tIns="45700">
            <a:spAutoFit/>
          </a:bodyPr>
          <a:lstStyle/>
          <a:p>
            <a:pPr indent="-323850" lvl="0" marL="342900" marR="0" rtl="0" algn="l">
              <a:lnSpc>
                <a:spcPct val="100000"/>
              </a:lnSpc>
              <a:spcBef>
                <a:spcPts val="0"/>
              </a:spcBef>
              <a:spcAft>
                <a:spcPts val="0"/>
              </a:spcAft>
              <a:buClr>
                <a:srgbClr val="000000"/>
              </a:buClr>
              <a:buSzPts val="2500"/>
              <a:buFont typeface="Cambria"/>
              <a:buChar char="❖"/>
            </a:pPr>
            <a:r>
              <a:rPr b="0" i="0" lang="en-US" sz="1500" u="none" cap="none" strike="noStrike">
                <a:solidFill>
                  <a:srgbClr val="000000"/>
                </a:solidFill>
                <a:latin typeface="Cambria"/>
                <a:ea typeface="Cambria"/>
                <a:cs typeface="Cambria"/>
                <a:sym typeface="Cambria"/>
              </a:rPr>
              <a:t>Tentukan urutannya</a:t>
            </a:r>
            <a:endParaRPr b="0" i="0" sz="1500" u="none" cap="none" strike="noStrike">
              <a:solidFill>
                <a:srgbClr val="000000"/>
              </a:solidFill>
              <a:latin typeface="Cambria"/>
              <a:ea typeface="Cambria"/>
              <a:cs typeface="Cambria"/>
              <a:sym typeface="Cambria"/>
            </a:endParaRPr>
          </a:p>
          <a:p>
            <a:pPr indent="-165100" lvl="0" marL="342900" marR="0" rtl="0" algn="l">
              <a:lnSpc>
                <a:spcPct val="100000"/>
              </a:lnSpc>
              <a:spcBef>
                <a:spcPts val="0"/>
              </a:spcBef>
              <a:spcAft>
                <a:spcPts val="0"/>
              </a:spcAft>
              <a:buClr>
                <a:srgbClr val="000000"/>
              </a:buClr>
              <a:buSzPts val="2800"/>
              <a:buFont typeface="Noto Sans Symbols"/>
              <a:buNone/>
            </a:pPr>
            <a:r>
              <a:t/>
            </a:r>
            <a:endParaRPr b="0" i="0" sz="1500" u="none" cap="none" strike="noStrike">
              <a:solidFill>
                <a:srgbClr val="000000"/>
              </a:solidFill>
              <a:latin typeface="Cambria"/>
              <a:ea typeface="Cambria"/>
              <a:cs typeface="Cambria"/>
              <a:sym typeface="Cambria"/>
            </a:endParaRPr>
          </a:p>
          <a:p>
            <a:pPr indent="-323850" lvl="0" marL="342900" marR="0" rtl="0" algn="l">
              <a:lnSpc>
                <a:spcPct val="100000"/>
              </a:lnSpc>
              <a:spcBef>
                <a:spcPts val="560"/>
              </a:spcBef>
              <a:spcAft>
                <a:spcPts val="0"/>
              </a:spcAft>
              <a:buClr>
                <a:srgbClr val="000000"/>
              </a:buClr>
              <a:buSzPts val="2500"/>
              <a:buFont typeface="Cambria"/>
              <a:buChar char="❖"/>
            </a:pPr>
            <a:r>
              <a:rPr lang="en-US" sz="1500">
                <a:latin typeface="Cambria"/>
                <a:ea typeface="Cambria"/>
                <a:cs typeface="Cambria"/>
                <a:sym typeface="Cambria"/>
              </a:rPr>
              <a:t>Memiliki </a:t>
            </a:r>
            <a:r>
              <a:rPr b="0" i="0" lang="en-US" sz="1500" u="none" cap="none" strike="noStrike">
                <a:solidFill>
                  <a:srgbClr val="000000"/>
                </a:solidFill>
                <a:latin typeface="Cambria"/>
                <a:ea typeface="Cambria"/>
                <a:cs typeface="Cambria"/>
                <a:sym typeface="Cambria"/>
              </a:rPr>
              <a:t>pemahaman yang jelas tentang karakteristik pengguna, tugas, teknologi, dan lingkungan,</a:t>
            </a:r>
            <a:endParaRPr b="0" i="0" sz="1100" u="none" cap="none" strike="noStrike">
              <a:solidFill>
                <a:srgbClr val="000000"/>
              </a:solidFill>
              <a:latin typeface="Cambria"/>
              <a:ea typeface="Cambria"/>
              <a:cs typeface="Cambria"/>
              <a:sym typeface="Cambria"/>
            </a:endParaRPr>
          </a:p>
          <a:p>
            <a:pPr indent="0" lvl="0" marL="0" marR="0" rtl="0" algn="l">
              <a:lnSpc>
                <a:spcPct val="100000"/>
              </a:lnSpc>
              <a:spcBef>
                <a:spcPts val="560"/>
              </a:spcBef>
              <a:spcAft>
                <a:spcPts val="0"/>
              </a:spcAft>
              <a:buClr>
                <a:srgbClr val="000000"/>
              </a:buClr>
              <a:buSzPts val="1500"/>
              <a:buFont typeface="Arial"/>
              <a:buNone/>
            </a:pPr>
            <a:r>
              <a:t/>
            </a:r>
            <a:endParaRPr b="0" i="0" sz="1500" u="none" cap="none" strike="noStrike">
              <a:solidFill>
                <a:srgbClr val="000000"/>
              </a:solidFill>
              <a:latin typeface="Cambria"/>
              <a:ea typeface="Cambria"/>
              <a:cs typeface="Cambria"/>
              <a:sym typeface="Cambria"/>
            </a:endParaRPr>
          </a:p>
          <a:p>
            <a:pPr indent="-323850" lvl="0" marL="342900" marR="0" rtl="0" algn="l">
              <a:lnSpc>
                <a:spcPct val="100000"/>
              </a:lnSpc>
              <a:spcBef>
                <a:spcPts val="560"/>
              </a:spcBef>
              <a:spcAft>
                <a:spcPts val="0"/>
              </a:spcAft>
              <a:buClr>
                <a:srgbClr val="000000"/>
              </a:buClr>
              <a:buSzPts val="2500"/>
              <a:buFont typeface="Cambria"/>
              <a:buChar char="❖"/>
            </a:pPr>
            <a:r>
              <a:rPr b="0" i="0" lang="en-US" sz="1500" u="none" cap="none" strike="noStrike">
                <a:solidFill>
                  <a:srgbClr val="000000"/>
                </a:solidFill>
                <a:latin typeface="Cambria"/>
                <a:ea typeface="Cambria"/>
                <a:cs typeface="Cambria"/>
                <a:sym typeface="Cambria"/>
              </a:rPr>
              <a:t>Membuat diagram dialog:</a:t>
            </a:r>
            <a:endParaRPr b="0" i="0" sz="1100" u="none" cap="none" strike="noStrike">
              <a:solidFill>
                <a:srgbClr val="000000"/>
              </a:solidFill>
              <a:latin typeface="Cambria"/>
              <a:ea typeface="Cambria"/>
              <a:cs typeface="Cambria"/>
              <a:sym typeface="Cambria"/>
            </a:endParaRPr>
          </a:p>
          <a:p>
            <a:pPr indent="-323850" lvl="0" marL="685800" marR="0" rtl="0" algn="l">
              <a:lnSpc>
                <a:spcPct val="100000"/>
              </a:lnSpc>
              <a:spcBef>
                <a:spcPts val="0"/>
              </a:spcBef>
              <a:spcAft>
                <a:spcPts val="0"/>
              </a:spcAft>
              <a:buClr>
                <a:srgbClr val="000000"/>
              </a:buClr>
              <a:buSzPts val="1500"/>
              <a:buFont typeface="Cambria"/>
              <a:buAutoNum type="arabicPeriod"/>
            </a:pPr>
            <a:r>
              <a:rPr b="0" i="0" lang="en-US" sz="1500" u="none" cap="none" strike="noStrike">
                <a:solidFill>
                  <a:srgbClr val="000000"/>
                </a:solidFill>
                <a:latin typeface="Cambria"/>
                <a:ea typeface="Cambria"/>
                <a:cs typeface="Cambria"/>
                <a:sym typeface="Cambria"/>
              </a:rPr>
              <a:t>Metode formal untuk merancang dan merepresentasikan dialog manusia-komputer: menggunakan kotak dan garis</a:t>
            </a:r>
            <a:endParaRPr b="0" i="0" sz="1500" u="none" cap="none" strike="noStrike">
              <a:solidFill>
                <a:srgbClr val="000000"/>
              </a:solidFill>
              <a:latin typeface="Cambria"/>
              <a:ea typeface="Cambria"/>
              <a:cs typeface="Cambria"/>
              <a:sym typeface="Cambria"/>
            </a:endParaRPr>
          </a:p>
          <a:p>
            <a:pPr indent="-323850" lvl="0" marL="685800" marR="0" rtl="0" algn="l">
              <a:lnSpc>
                <a:spcPct val="100000"/>
              </a:lnSpc>
              <a:spcBef>
                <a:spcPts val="0"/>
              </a:spcBef>
              <a:spcAft>
                <a:spcPts val="0"/>
              </a:spcAft>
              <a:buClr>
                <a:srgbClr val="000000"/>
              </a:buClr>
              <a:buSzPts val="1500"/>
              <a:buFont typeface="Cambria"/>
              <a:buAutoNum type="arabicPeriod"/>
            </a:pPr>
            <a:r>
              <a:rPr b="0" i="0" lang="en-US" sz="1500" u="none" cap="none" strike="noStrike">
                <a:solidFill>
                  <a:srgbClr val="000000"/>
                </a:solidFill>
                <a:latin typeface="Cambria"/>
                <a:ea typeface="Cambria"/>
                <a:cs typeface="Cambria"/>
                <a:sym typeface="Cambria"/>
              </a:rPr>
              <a:t>Terdiri dari kotak dengan 3 bagian:</a:t>
            </a:r>
            <a:endParaRPr b="0" i="0" sz="1100" u="none" cap="none" strike="noStrike">
              <a:solidFill>
                <a:srgbClr val="000000"/>
              </a:solidFill>
              <a:latin typeface="Cambria"/>
              <a:ea typeface="Cambria"/>
              <a:cs typeface="Cambria"/>
              <a:sym typeface="Cambria"/>
            </a:endParaRPr>
          </a:p>
          <a:p>
            <a:pPr indent="-120650" lvl="2" marL="1257300" marR="0" rtl="0" algn="l">
              <a:lnSpc>
                <a:spcPct val="100000"/>
              </a:lnSpc>
              <a:spcBef>
                <a:spcPts val="440"/>
              </a:spcBef>
              <a:spcAft>
                <a:spcPts val="0"/>
              </a:spcAft>
              <a:buClr>
                <a:srgbClr val="000000"/>
              </a:buClr>
              <a:buSzPts val="1900"/>
              <a:buFont typeface="Cambria"/>
              <a:buChar char="▪"/>
            </a:pPr>
            <a:r>
              <a:rPr b="0" i="0" lang="en-US" sz="1500" u="none" cap="none" strike="noStrike">
                <a:solidFill>
                  <a:srgbClr val="000000"/>
                </a:solidFill>
                <a:latin typeface="Cambria"/>
                <a:ea typeface="Cambria"/>
                <a:cs typeface="Cambria"/>
                <a:sym typeface="Cambria"/>
              </a:rPr>
              <a:t>Atas</a:t>
            </a:r>
            <a:endParaRPr b="0" i="0" sz="1500" u="none" cap="none" strike="noStrike">
              <a:solidFill>
                <a:srgbClr val="000000"/>
              </a:solidFill>
              <a:latin typeface="Cambria"/>
              <a:ea typeface="Cambria"/>
              <a:cs typeface="Cambria"/>
              <a:sym typeface="Cambria"/>
            </a:endParaRPr>
          </a:p>
          <a:p>
            <a:pPr indent="-120650" lvl="2" marL="1257300" marR="0" rtl="0" algn="l">
              <a:lnSpc>
                <a:spcPct val="100000"/>
              </a:lnSpc>
              <a:spcBef>
                <a:spcPts val="440"/>
              </a:spcBef>
              <a:spcAft>
                <a:spcPts val="0"/>
              </a:spcAft>
              <a:buClr>
                <a:srgbClr val="000000"/>
              </a:buClr>
              <a:buSzPts val="1900"/>
              <a:buFont typeface="Cambria"/>
              <a:buChar char="▪"/>
            </a:pPr>
            <a:r>
              <a:rPr b="0" i="0" lang="en-US" sz="1500" u="none" cap="none" strike="noStrike">
                <a:solidFill>
                  <a:srgbClr val="000000"/>
                </a:solidFill>
                <a:latin typeface="Cambria"/>
                <a:ea typeface="Cambria"/>
                <a:cs typeface="Cambria"/>
                <a:sym typeface="Cambria"/>
              </a:rPr>
              <a:t>Tengah</a:t>
            </a:r>
            <a:endParaRPr b="0" i="0" sz="1100" u="none" cap="none" strike="noStrike">
              <a:solidFill>
                <a:srgbClr val="000000"/>
              </a:solidFill>
              <a:latin typeface="Cambria"/>
              <a:ea typeface="Cambria"/>
              <a:cs typeface="Cambria"/>
              <a:sym typeface="Cambria"/>
            </a:endParaRPr>
          </a:p>
          <a:p>
            <a:pPr indent="-120650" lvl="2" marL="1257300" marR="0" rtl="0" algn="l">
              <a:lnSpc>
                <a:spcPct val="100000"/>
              </a:lnSpc>
              <a:spcBef>
                <a:spcPts val="440"/>
              </a:spcBef>
              <a:spcAft>
                <a:spcPts val="0"/>
              </a:spcAft>
              <a:buClr>
                <a:srgbClr val="000000"/>
              </a:buClr>
              <a:buSzPts val="1900"/>
              <a:buFont typeface="Cambria"/>
              <a:buChar char="▪"/>
            </a:pPr>
            <a:r>
              <a:rPr b="0" i="0" lang="en-US" sz="1500" u="none" cap="none" strike="noStrike">
                <a:solidFill>
                  <a:srgbClr val="000000"/>
                </a:solidFill>
                <a:latin typeface="Cambria"/>
                <a:ea typeface="Cambria"/>
                <a:cs typeface="Cambria"/>
                <a:sym typeface="Cambria"/>
              </a:rPr>
              <a:t>Bawah</a:t>
            </a:r>
            <a:endParaRPr b="0" i="0" sz="1100" u="none" cap="none" strike="noStrike">
              <a:solidFill>
                <a:srgbClr val="000000"/>
              </a:solidFill>
              <a:latin typeface="Cambria"/>
              <a:ea typeface="Cambria"/>
              <a:cs typeface="Cambria"/>
              <a:sym typeface="Cambria"/>
            </a:endParaRPr>
          </a:p>
          <a:p>
            <a:pPr indent="-254000" lvl="0" marL="660400" marR="0" rtl="0" algn="l">
              <a:lnSpc>
                <a:spcPct val="100000"/>
              </a:lnSpc>
              <a:spcBef>
                <a:spcPts val="640"/>
              </a:spcBef>
              <a:spcAft>
                <a:spcPts val="0"/>
              </a:spcAft>
              <a:buClr>
                <a:srgbClr val="000000"/>
              </a:buClr>
              <a:buSzPts val="3200"/>
              <a:buFont typeface="Noto Sans Symbols"/>
              <a:buNone/>
            </a:pPr>
            <a:r>
              <a:t/>
            </a:r>
            <a:endParaRPr b="0" i="0" sz="1500" u="none" cap="none" strike="noStrike">
              <a:solidFill>
                <a:srgbClr val="000000"/>
              </a:solidFill>
              <a:latin typeface="Cambria"/>
              <a:ea typeface="Cambria"/>
              <a:cs typeface="Cambria"/>
              <a:sym typeface="Cambria"/>
            </a:endParaRPr>
          </a:p>
          <a:p>
            <a:pPr indent="-254000" lvl="0" marL="660400" marR="0" rtl="0" algn="l">
              <a:lnSpc>
                <a:spcPct val="100000"/>
              </a:lnSpc>
              <a:spcBef>
                <a:spcPts val="640"/>
              </a:spcBef>
              <a:spcAft>
                <a:spcPts val="0"/>
              </a:spcAft>
              <a:buClr>
                <a:srgbClr val="000000"/>
              </a:buClr>
              <a:buSzPts val="3200"/>
              <a:buFont typeface="Noto Sans Symbols"/>
              <a:buNone/>
            </a:pPr>
            <a:r>
              <a:t/>
            </a:r>
            <a:endParaRPr b="0" i="0" sz="1500" u="none" cap="none" strike="noStrike">
              <a:solidFill>
                <a:srgbClr val="000000"/>
              </a:solidFill>
              <a:latin typeface="Cambria"/>
              <a:ea typeface="Cambria"/>
              <a:cs typeface="Cambria"/>
              <a:sym typeface="Cambria"/>
            </a:endParaRPr>
          </a:p>
          <a:p>
            <a:pPr indent="-57150" lvl="0" marL="285750" marR="0" rtl="0" algn="just">
              <a:lnSpc>
                <a:spcPct val="150000"/>
              </a:lnSpc>
              <a:spcBef>
                <a:spcPts val="0"/>
              </a:spcBef>
              <a:spcAft>
                <a:spcPts val="0"/>
              </a:spcAft>
              <a:buClr>
                <a:srgbClr val="000000"/>
              </a:buClr>
              <a:buSzPts val="3600"/>
              <a:buFont typeface="Noto Sans Symbols"/>
              <a:buNone/>
            </a:pPr>
            <a:r>
              <a:t/>
            </a:r>
            <a:endParaRPr b="0" i="0" sz="1500" u="none" cap="none" strike="noStrike">
              <a:solidFill>
                <a:srgbClr val="000000"/>
              </a:solidFill>
              <a:latin typeface="Cambria"/>
              <a:ea typeface="Cambria"/>
              <a:cs typeface="Cambria"/>
              <a:sym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3"/>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120" name="Google Shape;120;p3"/>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21" name="Google Shape;121;p3"/>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122" name="Google Shape;122;p3"/>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123" name="Google Shape;123;p3"/>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600"/>
              <a:buFont typeface="Arial"/>
              <a:buNone/>
            </a:pPr>
            <a:r>
              <a:rPr b="1" i="0" lang="en-US" sz="2600" u="none" cap="none" strike="noStrike">
                <a:solidFill>
                  <a:srgbClr val="002060"/>
                </a:solidFill>
                <a:latin typeface="Georgia"/>
                <a:ea typeface="Georgia"/>
                <a:cs typeface="Georgia"/>
                <a:sym typeface="Georgia"/>
              </a:rPr>
              <a:t>Pengertian User Interface (UI)</a:t>
            </a:r>
            <a:endParaRPr b="1" i="0" sz="2600" u="none" cap="none" strike="noStrike">
              <a:solidFill>
                <a:srgbClr val="002060"/>
              </a:solidFill>
              <a:latin typeface="Georgia"/>
              <a:ea typeface="Georgia"/>
              <a:cs typeface="Georgia"/>
              <a:sym typeface="Georgia"/>
            </a:endParaRPr>
          </a:p>
        </p:txBody>
      </p:sp>
      <p:sp>
        <p:nvSpPr>
          <p:cNvPr id="124" name="Google Shape;124;p3"/>
          <p:cNvSpPr/>
          <p:nvPr/>
        </p:nvSpPr>
        <p:spPr>
          <a:xfrm>
            <a:off x="4572000" y="876953"/>
            <a:ext cx="4223208" cy="2308284"/>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mbria"/>
                <a:ea typeface="Cambria"/>
                <a:cs typeface="Cambria"/>
                <a:sym typeface="Cambria"/>
              </a:rPr>
              <a:t>User interface adalah bagian visual dari website, aplikasi software atau device hardware yang memastikan bagaimana seorang user berinteraksi dengan aplikasi atau website tersebut serta bagaimana informasi ditampilkan di layarnya.</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p:txBody>
      </p:sp>
      <p:pic>
        <p:nvPicPr>
          <p:cNvPr id="125" name="Google Shape;125;p3"/>
          <p:cNvPicPr preferRelativeResize="0"/>
          <p:nvPr/>
        </p:nvPicPr>
        <p:blipFill rotWithShape="1">
          <a:blip r:embed="rId6">
            <a:alphaModFix/>
          </a:blip>
          <a:srcRect b="0" l="0" r="0" t="0"/>
          <a:stretch/>
        </p:blipFill>
        <p:spPr>
          <a:xfrm>
            <a:off x="331181" y="876953"/>
            <a:ext cx="4133400" cy="353922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pic>
        <p:nvPicPr>
          <p:cNvPr id="605" name="Google Shape;605;p55"/>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606" name="Google Shape;606;p55"/>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607" name="Google Shape;607;p55"/>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608" name="Google Shape;608;p55"/>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609" name="Google Shape;609;p55"/>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2060"/>
                </a:solidFill>
                <a:latin typeface="Georgia"/>
                <a:ea typeface="Georgia"/>
                <a:cs typeface="Georgia"/>
                <a:sym typeface="Georgia"/>
              </a:rPr>
              <a:t>Contoh Rancangan Urutan Komponen Dialog</a:t>
            </a:r>
            <a:endParaRPr b="1" i="0" sz="1800" u="none" cap="none" strike="noStrike">
              <a:solidFill>
                <a:srgbClr val="002060"/>
              </a:solidFill>
              <a:latin typeface="Georgia"/>
              <a:ea typeface="Georgia"/>
              <a:cs typeface="Georgia"/>
              <a:sym typeface="Georgia"/>
            </a:endParaRPr>
          </a:p>
        </p:txBody>
      </p:sp>
      <p:sp>
        <p:nvSpPr>
          <p:cNvPr id="610" name="Google Shape;610;p55"/>
          <p:cNvSpPr/>
          <p:nvPr/>
        </p:nvSpPr>
        <p:spPr>
          <a:xfrm>
            <a:off x="4571999" y="1013254"/>
            <a:ext cx="3954163" cy="2400617"/>
          </a:xfrm>
          <a:prstGeom prst="rect">
            <a:avLst/>
          </a:prstGeom>
          <a:noFill/>
          <a:ln>
            <a:noFill/>
          </a:ln>
        </p:spPr>
        <p:txBody>
          <a:bodyPr anchorCtr="0" anchor="t" bIns="45700" lIns="91425" spcFirstLastPara="1" rIns="91425" wrap="square" tIns="45700">
            <a:spAutoFit/>
          </a:bodyPr>
          <a:lstStyle/>
          <a:p>
            <a:pPr indent="0" lvl="0" marL="203200" marR="0" rtl="0" algn="just">
              <a:lnSpc>
                <a:spcPct val="100000"/>
              </a:lnSpc>
              <a:spcBef>
                <a:spcPts val="640"/>
              </a:spcBef>
              <a:spcAft>
                <a:spcPts val="0"/>
              </a:spcAft>
              <a:buClr>
                <a:srgbClr val="000000"/>
              </a:buClr>
              <a:buSzPts val="1800"/>
              <a:buFont typeface="Arial"/>
              <a:buNone/>
            </a:pPr>
            <a:r>
              <a:rPr b="0" i="0" lang="en-US" sz="1800" u="none" cap="none" strike="noStrike">
                <a:solidFill>
                  <a:schemeClr val="dk1"/>
                </a:solidFill>
                <a:latin typeface="Cambria"/>
                <a:ea typeface="Cambria"/>
                <a:cs typeface="Cambria"/>
                <a:sym typeface="Cambria"/>
              </a:rPr>
              <a:t>Diagram urutan komponen dialog yang menggambarkan sequence (urutan), selection (pilihan), dan iteration (perulangan).</a:t>
            </a:r>
            <a:endParaRPr b="0" i="0" sz="1800" u="none" cap="none" strike="noStrike">
              <a:solidFill>
                <a:srgbClr val="000000"/>
              </a:solidFill>
              <a:latin typeface="Cambria"/>
              <a:ea typeface="Cambria"/>
              <a:cs typeface="Cambria"/>
              <a:sym typeface="Cambria"/>
            </a:endParaRPr>
          </a:p>
          <a:p>
            <a:pPr indent="0" lvl="0" marL="203200" marR="0" rtl="0" algn="just">
              <a:lnSpc>
                <a:spcPct val="100000"/>
              </a:lnSpc>
              <a:spcBef>
                <a:spcPts val="64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54000" lvl="0" marL="660400" marR="0" rtl="0" algn="just">
              <a:lnSpc>
                <a:spcPct val="100000"/>
              </a:lnSpc>
              <a:spcBef>
                <a:spcPts val="640"/>
              </a:spcBef>
              <a:spcAft>
                <a:spcPts val="0"/>
              </a:spcAft>
              <a:buClr>
                <a:srgbClr val="000000"/>
              </a:buClr>
              <a:buSzPts val="3200"/>
              <a:buFont typeface="Noto Sans Symbols"/>
              <a:buNone/>
            </a:pPr>
            <a:r>
              <a:t/>
            </a:r>
            <a:endParaRPr b="0" i="0" sz="1800" u="none" cap="none" strike="noStrike">
              <a:solidFill>
                <a:srgbClr val="000000"/>
              </a:solidFill>
              <a:latin typeface="Cambria"/>
              <a:ea typeface="Cambria"/>
              <a:cs typeface="Cambria"/>
              <a:sym typeface="Cambria"/>
            </a:endParaRPr>
          </a:p>
          <a:p>
            <a:pPr indent="-57150" lvl="0" marL="285750" marR="0" rtl="0" algn="just">
              <a:lnSpc>
                <a:spcPct val="150000"/>
              </a:lnSpc>
              <a:spcBef>
                <a:spcPts val="0"/>
              </a:spcBef>
              <a:spcAft>
                <a:spcPts val="0"/>
              </a:spcAft>
              <a:buClr>
                <a:srgbClr val="000000"/>
              </a:buClr>
              <a:buSzPts val="3600"/>
              <a:buFont typeface="Noto Sans Symbols"/>
              <a:buNone/>
            </a:pPr>
            <a:r>
              <a:t/>
            </a:r>
            <a:endParaRPr b="0" i="0" sz="1800" u="none" cap="none" strike="noStrike">
              <a:solidFill>
                <a:srgbClr val="000000"/>
              </a:solidFill>
              <a:latin typeface="Cambria"/>
              <a:ea typeface="Cambria"/>
              <a:cs typeface="Cambria"/>
              <a:sym typeface="Cambria"/>
            </a:endParaRPr>
          </a:p>
        </p:txBody>
      </p:sp>
      <p:pic>
        <p:nvPicPr>
          <p:cNvPr id="611" name="Google Shape;611;p55"/>
          <p:cNvPicPr preferRelativeResize="0"/>
          <p:nvPr>
            <p:ph idx="1" type="body"/>
          </p:nvPr>
        </p:nvPicPr>
        <p:blipFill rotWithShape="1">
          <a:blip r:embed="rId6">
            <a:alphaModFix/>
          </a:blip>
          <a:srcRect b="0" l="0" r="0" t="0"/>
          <a:stretch/>
        </p:blipFill>
        <p:spPr>
          <a:xfrm>
            <a:off x="331181" y="1059773"/>
            <a:ext cx="4255793" cy="3460868"/>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pic>
        <p:nvPicPr>
          <p:cNvPr id="616" name="Google Shape;616;p56"/>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617" name="Google Shape;617;p56"/>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618" name="Google Shape;618;p56"/>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619" name="Google Shape;619;p56"/>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620" name="Google Shape;620;p56"/>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rgbClr val="002060"/>
                </a:solidFill>
                <a:latin typeface="Georgia"/>
                <a:ea typeface="Georgia"/>
                <a:cs typeface="Georgia"/>
                <a:sym typeface="Georgia"/>
              </a:rPr>
              <a:t>Contoh Rancangan Urutan Komponen Dialog</a:t>
            </a:r>
            <a:endParaRPr b="1" i="0" sz="1800" u="none" cap="none" strike="noStrike">
              <a:solidFill>
                <a:srgbClr val="002060"/>
              </a:solidFill>
              <a:latin typeface="Georgia"/>
              <a:ea typeface="Georgia"/>
              <a:cs typeface="Georgia"/>
              <a:sym typeface="Georgia"/>
            </a:endParaRPr>
          </a:p>
        </p:txBody>
      </p:sp>
      <p:sp>
        <p:nvSpPr>
          <p:cNvPr id="621" name="Google Shape;621;p56"/>
          <p:cNvSpPr/>
          <p:nvPr/>
        </p:nvSpPr>
        <p:spPr>
          <a:xfrm>
            <a:off x="4571999" y="1013254"/>
            <a:ext cx="3954163" cy="1492676"/>
          </a:xfrm>
          <a:prstGeom prst="rect">
            <a:avLst/>
          </a:prstGeom>
          <a:noFill/>
          <a:ln>
            <a:noFill/>
          </a:ln>
        </p:spPr>
        <p:txBody>
          <a:bodyPr anchorCtr="0" anchor="t" bIns="45700" lIns="91425" spcFirstLastPara="1" rIns="91425" wrap="square" tIns="45700">
            <a:spAutoFit/>
          </a:bodyPr>
          <a:lstStyle/>
          <a:p>
            <a:pPr indent="0" lvl="0" marL="203200" marR="0" rtl="0" algn="l">
              <a:lnSpc>
                <a:spcPct val="100000"/>
              </a:lnSpc>
              <a:spcBef>
                <a:spcPts val="640"/>
              </a:spcBef>
              <a:spcAft>
                <a:spcPts val="0"/>
              </a:spcAft>
              <a:buClr>
                <a:srgbClr val="000000"/>
              </a:buClr>
              <a:buSzPts val="1800"/>
              <a:buFont typeface="Arial"/>
              <a:buNone/>
            </a:pPr>
            <a:r>
              <a:rPr b="0" i="0" lang="en-US" sz="1800" u="none" cap="none" strike="noStrike">
                <a:solidFill>
                  <a:schemeClr val="dk1"/>
                </a:solidFill>
                <a:latin typeface="Cambria"/>
                <a:ea typeface="Cambria"/>
                <a:cs typeface="Cambria"/>
                <a:sym typeface="Cambria"/>
              </a:rPr>
              <a:t>Contoh diagram urutan untuk sistem informasi pelanggan</a:t>
            </a:r>
            <a:endParaRPr b="0" i="0" sz="1800" u="none" cap="none" strike="noStrike">
              <a:solidFill>
                <a:srgbClr val="000000"/>
              </a:solidFill>
              <a:latin typeface="Cambria"/>
              <a:ea typeface="Cambria"/>
              <a:cs typeface="Cambria"/>
              <a:sym typeface="Cambria"/>
            </a:endParaRPr>
          </a:p>
          <a:p>
            <a:pPr indent="-254000" lvl="0" marL="660400" marR="0" rtl="0" algn="l">
              <a:lnSpc>
                <a:spcPct val="100000"/>
              </a:lnSpc>
              <a:spcBef>
                <a:spcPts val="640"/>
              </a:spcBef>
              <a:spcAft>
                <a:spcPts val="0"/>
              </a:spcAft>
              <a:buClr>
                <a:srgbClr val="000000"/>
              </a:buClr>
              <a:buSzPts val="3200"/>
              <a:buFont typeface="Noto Sans Symbols"/>
              <a:buNone/>
            </a:pPr>
            <a:r>
              <a:t/>
            </a:r>
            <a:endParaRPr b="0" i="0" sz="1800" u="none" cap="none" strike="noStrike">
              <a:solidFill>
                <a:srgbClr val="000000"/>
              </a:solidFill>
              <a:latin typeface="Arial"/>
              <a:ea typeface="Arial"/>
              <a:cs typeface="Arial"/>
              <a:sym typeface="Arial"/>
            </a:endParaRPr>
          </a:p>
          <a:p>
            <a:pPr indent="-57150" lvl="0" marL="285750" marR="0" rtl="0" algn="just">
              <a:lnSpc>
                <a:spcPct val="150000"/>
              </a:lnSpc>
              <a:spcBef>
                <a:spcPts val="0"/>
              </a:spcBef>
              <a:spcAft>
                <a:spcPts val="0"/>
              </a:spcAft>
              <a:buClr>
                <a:srgbClr val="000000"/>
              </a:buClr>
              <a:buSzPts val="3600"/>
              <a:buFont typeface="Noto Sans Symbols"/>
              <a:buNone/>
            </a:pPr>
            <a:r>
              <a:t/>
            </a:r>
            <a:endParaRPr b="0" i="0" sz="1800" u="none" cap="none" strike="noStrike">
              <a:solidFill>
                <a:srgbClr val="000000"/>
              </a:solidFill>
              <a:latin typeface="Arial"/>
              <a:ea typeface="Arial"/>
              <a:cs typeface="Arial"/>
              <a:sym typeface="Arial"/>
            </a:endParaRPr>
          </a:p>
        </p:txBody>
      </p:sp>
      <p:pic>
        <p:nvPicPr>
          <p:cNvPr id="622" name="Google Shape;622;p56"/>
          <p:cNvPicPr preferRelativeResize="0"/>
          <p:nvPr/>
        </p:nvPicPr>
        <p:blipFill rotWithShape="1">
          <a:blip r:embed="rId6">
            <a:alphaModFix/>
          </a:blip>
          <a:srcRect b="0" l="0" r="0" t="0"/>
          <a:stretch/>
        </p:blipFill>
        <p:spPr>
          <a:xfrm>
            <a:off x="628650" y="661866"/>
            <a:ext cx="3373094" cy="422556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pic>
        <p:nvPicPr>
          <p:cNvPr id="627" name="Google Shape;627;p57"/>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628" name="Google Shape;628;p57"/>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629" name="Google Shape;629;p57"/>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630" name="Google Shape;630;p57"/>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631" name="Google Shape;631;p57"/>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Georgia"/>
                <a:ea typeface="Georgia"/>
                <a:cs typeface="Georgia"/>
                <a:sym typeface="Georgia"/>
              </a:rPr>
              <a:t>Contoh Mock-up Desain UI</a:t>
            </a:r>
            <a:endParaRPr b="1" i="0" sz="2800" u="none" cap="none" strike="noStrike">
              <a:solidFill>
                <a:srgbClr val="002060"/>
              </a:solidFill>
              <a:latin typeface="Georgia"/>
              <a:ea typeface="Georgia"/>
              <a:cs typeface="Georgia"/>
              <a:sym typeface="Georgia"/>
            </a:endParaRPr>
          </a:p>
        </p:txBody>
      </p:sp>
      <p:pic>
        <p:nvPicPr>
          <p:cNvPr descr="Sebuah gambar berisi cuplikan layar&#10;&#10;Deskripsi dihasilkan secara otomatis" id="632" name="Google Shape;632;p57"/>
          <p:cNvPicPr preferRelativeResize="0"/>
          <p:nvPr>
            <p:ph idx="1" type="body"/>
          </p:nvPr>
        </p:nvPicPr>
        <p:blipFill rotWithShape="1">
          <a:blip r:embed="rId6">
            <a:alphaModFix/>
          </a:blip>
          <a:srcRect b="0" l="0" r="0" t="0"/>
          <a:stretch/>
        </p:blipFill>
        <p:spPr>
          <a:xfrm>
            <a:off x="902471" y="814502"/>
            <a:ext cx="7339058" cy="4015259"/>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pic>
        <p:nvPicPr>
          <p:cNvPr id="637" name="Google Shape;637;p58"/>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638" name="Google Shape;638;p58"/>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639" name="Google Shape;639;p58"/>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640" name="Google Shape;640;p58"/>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641" name="Google Shape;641;p58"/>
          <p:cNvSpPr/>
          <p:nvPr/>
        </p:nvSpPr>
        <p:spPr>
          <a:xfrm>
            <a:off x="331181" y="118750"/>
            <a:ext cx="5650217" cy="70784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Georgia"/>
                <a:ea typeface="Georgia"/>
                <a:cs typeface="Georgia"/>
                <a:sym typeface="Georgia"/>
              </a:rPr>
              <a:t>Beberapa Perangkat Lunak untuk Implementasi UI</a:t>
            </a:r>
            <a:endParaRPr b="1" i="0" sz="2000" u="none" cap="none" strike="noStrike">
              <a:solidFill>
                <a:srgbClr val="002060"/>
              </a:solidFill>
              <a:latin typeface="Georgia"/>
              <a:ea typeface="Georgia"/>
              <a:cs typeface="Georgia"/>
              <a:sym typeface="Georgia"/>
            </a:endParaRPr>
          </a:p>
        </p:txBody>
      </p:sp>
      <p:sp>
        <p:nvSpPr>
          <p:cNvPr id="642" name="Google Shape;642;p58"/>
          <p:cNvSpPr/>
          <p:nvPr/>
        </p:nvSpPr>
        <p:spPr>
          <a:xfrm>
            <a:off x="331180" y="960801"/>
            <a:ext cx="5650217" cy="2970003"/>
          </a:xfrm>
          <a:prstGeom prst="rect">
            <a:avLst/>
          </a:prstGeom>
          <a:noFill/>
          <a:ln>
            <a:noFill/>
          </a:ln>
        </p:spPr>
        <p:txBody>
          <a:bodyPr anchorCtr="0" anchor="t" bIns="45700" lIns="91425" spcFirstLastPara="1" rIns="91425" wrap="square" tIns="45700">
            <a:spAutoFit/>
          </a:bodyPr>
          <a:lstStyle/>
          <a:p>
            <a:pPr indent="-177800" lvl="0" marL="0" marR="0" rtl="0" algn="l">
              <a:lnSpc>
                <a:spcPct val="150000"/>
              </a:lnSpc>
              <a:spcBef>
                <a:spcPts val="0"/>
              </a:spcBef>
              <a:spcAft>
                <a:spcPts val="0"/>
              </a:spcAft>
              <a:buClr>
                <a:srgbClr val="000000"/>
              </a:buClr>
              <a:buSzPts val="2800"/>
              <a:buFont typeface="Cambria"/>
              <a:buChar char="❖"/>
            </a:pPr>
            <a:r>
              <a:rPr b="0" i="0" lang="en-US" sz="1800" u="none" cap="none" strike="noStrike">
                <a:solidFill>
                  <a:srgbClr val="000000"/>
                </a:solidFill>
                <a:latin typeface="Cambria"/>
                <a:ea typeface="Cambria"/>
                <a:cs typeface="Cambria"/>
                <a:sym typeface="Cambria"/>
              </a:rPr>
              <a:t>Adobe Dreamweaver (Commercial)</a:t>
            </a:r>
            <a:endParaRPr b="0" i="0" sz="1400" u="none" cap="none" strike="noStrike">
              <a:solidFill>
                <a:srgbClr val="000000"/>
              </a:solidFill>
              <a:latin typeface="Cambria"/>
              <a:ea typeface="Cambria"/>
              <a:cs typeface="Cambria"/>
              <a:sym typeface="Cambria"/>
            </a:endParaRPr>
          </a:p>
          <a:p>
            <a:pPr indent="-177800" lvl="0" marL="0" marR="0" rtl="0" algn="l">
              <a:lnSpc>
                <a:spcPct val="150000"/>
              </a:lnSpc>
              <a:spcBef>
                <a:spcPts val="560"/>
              </a:spcBef>
              <a:spcAft>
                <a:spcPts val="0"/>
              </a:spcAft>
              <a:buClr>
                <a:srgbClr val="000000"/>
              </a:buClr>
              <a:buSzPts val="2800"/>
              <a:buFont typeface="Cambria"/>
              <a:buChar char="❖"/>
            </a:pPr>
            <a:r>
              <a:rPr b="0" i="0" lang="en-US" sz="1800" u="none" cap="none" strike="noStrike">
                <a:solidFill>
                  <a:srgbClr val="000000"/>
                </a:solidFill>
                <a:latin typeface="Cambria"/>
                <a:ea typeface="Cambria"/>
                <a:cs typeface="Cambria"/>
                <a:sym typeface="Cambria"/>
              </a:rPr>
              <a:t>Adobe X</a:t>
            </a:r>
            <a:r>
              <a:rPr lang="en-US" sz="1800">
                <a:latin typeface="Cambria"/>
                <a:ea typeface="Cambria"/>
                <a:cs typeface="Cambria"/>
                <a:sym typeface="Cambria"/>
              </a:rPr>
              <a:t>D</a:t>
            </a:r>
            <a:r>
              <a:rPr b="0" i="0" lang="en-US" sz="1800" u="none" cap="none" strike="noStrike">
                <a:solidFill>
                  <a:srgbClr val="000000"/>
                </a:solidFill>
                <a:latin typeface="Cambria"/>
                <a:ea typeface="Cambria"/>
                <a:cs typeface="Cambria"/>
                <a:sym typeface="Cambria"/>
              </a:rPr>
              <a:t> (Online)</a:t>
            </a:r>
            <a:endParaRPr b="0" i="0" sz="1400" u="none" cap="none" strike="noStrike">
              <a:solidFill>
                <a:srgbClr val="000000"/>
              </a:solidFill>
              <a:latin typeface="Cambria"/>
              <a:ea typeface="Cambria"/>
              <a:cs typeface="Cambria"/>
              <a:sym typeface="Cambria"/>
            </a:endParaRPr>
          </a:p>
          <a:p>
            <a:pPr indent="-177800" lvl="0" marL="0" marR="0" rtl="0" algn="l">
              <a:lnSpc>
                <a:spcPct val="150000"/>
              </a:lnSpc>
              <a:spcBef>
                <a:spcPts val="560"/>
              </a:spcBef>
              <a:spcAft>
                <a:spcPts val="0"/>
              </a:spcAft>
              <a:buClr>
                <a:srgbClr val="000000"/>
              </a:buClr>
              <a:buSzPts val="2800"/>
              <a:buFont typeface="Cambria"/>
              <a:buChar char="❖"/>
            </a:pPr>
            <a:r>
              <a:rPr b="0" i="0" lang="en-US" sz="1800" u="none" cap="none" strike="noStrike">
                <a:solidFill>
                  <a:srgbClr val="000000"/>
                </a:solidFill>
                <a:latin typeface="Cambria"/>
                <a:ea typeface="Cambria"/>
                <a:cs typeface="Cambria"/>
                <a:sym typeface="Cambria"/>
              </a:rPr>
              <a:t>Pingendo (Freemium)</a:t>
            </a:r>
            <a:endParaRPr b="0" i="0" sz="1400" u="none" cap="none" strike="noStrike">
              <a:solidFill>
                <a:srgbClr val="000000"/>
              </a:solidFill>
              <a:latin typeface="Cambria"/>
              <a:ea typeface="Cambria"/>
              <a:cs typeface="Cambria"/>
              <a:sym typeface="Cambria"/>
            </a:endParaRPr>
          </a:p>
          <a:p>
            <a:pPr indent="-177800" lvl="0" marL="0" marR="0" rtl="0" algn="l">
              <a:lnSpc>
                <a:spcPct val="150000"/>
              </a:lnSpc>
              <a:spcBef>
                <a:spcPts val="560"/>
              </a:spcBef>
              <a:spcAft>
                <a:spcPts val="0"/>
              </a:spcAft>
              <a:buClr>
                <a:srgbClr val="000000"/>
              </a:buClr>
              <a:buSzPts val="2800"/>
              <a:buFont typeface="Cambria"/>
              <a:buChar char="❖"/>
            </a:pPr>
            <a:r>
              <a:rPr b="0" i="0" lang="en-US" sz="1800" u="none" cap="none" strike="noStrike">
                <a:solidFill>
                  <a:srgbClr val="000000"/>
                </a:solidFill>
                <a:latin typeface="Cambria"/>
                <a:ea typeface="Cambria"/>
                <a:cs typeface="Cambria"/>
                <a:sym typeface="Cambria"/>
              </a:rPr>
              <a:t>Silex.me (Open Source)</a:t>
            </a:r>
            <a:endParaRPr b="0" i="0" sz="1400" u="none" cap="none" strike="noStrike">
              <a:solidFill>
                <a:srgbClr val="000000"/>
              </a:solidFill>
              <a:latin typeface="Cambria"/>
              <a:ea typeface="Cambria"/>
              <a:cs typeface="Cambria"/>
              <a:sym typeface="Cambria"/>
            </a:endParaRPr>
          </a:p>
          <a:p>
            <a:pPr indent="-177800" lvl="0" marL="0" marR="0" rtl="0" algn="l">
              <a:lnSpc>
                <a:spcPct val="150000"/>
              </a:lnSpc>
              <a:spcBef>
                <a:spcPts val="560"/>
              </a:spcBef>
              <a:spcAft>
                <a:spcPts val="0"/>
              </a:spcAft>
              <a:buClr>
                <a:srgbClr val="000000"/>
              </a:buClr>
              <a:buSzPts val="2800"/>
              <a:buFont typeface="Cambria"/>
              <a:buChar char="❖"/>
            </a:pPr>
            <a:r>
              <a:rPr b="0" i="0" lang="en-US" sz="1800" u="none" cap="none" strike="noStrike">
                <a:solidFill>
                  <a:srgbClr val="000000"/>
                </a:solidFill>
                <a:latin typeface="Cambria"/>
                <a:ea typeface="Cambria"/>
                <a:cs typeface="Cambria"/>
                <a:sym typeface="Cambria"/>
              </a:rPr>
              <a:t>Google Web Designer (Free)</a:t>
            </a:r>
            <a:endParaRPr b="0" i="0" sz="1400" u="none" cap="none" strike="noStrike">
              <a:solidFill>
                <a:srgbClr val="000000"/>
              </a:solidFill>
              <a:latin typeface="Cambria"/>
              <a:ea typeface="Cambria"/>
              <a:cs typeface="Cambria"/>
              <a:sym typeface="Cambria"/>
            </a:endParaRPr>
          </a:p>
          <a:p>
            <a:pPr indent="-177800" lvl="0" marL="0" marR="0" rtl="0" algn="l">
              <a:lnSpc>
                <a:spcPct val="150000"/>
              </a:lnSpc>
              <a:spcBef>
                <a:spcPts val="560"/>
              </a:spcBef>
              <a:spcAft>
                <a:spcPts val="0"/>
              </a:spcAft>
              <a:buClr>
                <a:srgbClr val="000000"/>
              </a:buClr>
              <a:buSzPts val="2800"/>
              <a:buFont typeface="Cambria"/>
              <a:buChar char="❖"/>
            </a:pPr>
            <a:r>
              <a:rPr b="0" i="0" lang="en-US" sz="1800" u="none" cap="none" strike="noStrike">
                <a:solidFill>
                  <a:srgbClr val="000000"/>
                </a:solidFill>
                <a:latin typeface="Cambria"/>
                <a:ea typeface="Cambria"/>
                <a:cs typeface="Cambria"/>
                <a:sym typeface="Cambria"/>
              </a:rPr>
              <a:t>Dan lain-lain</a:t>
            </a:r>
            <a:endParaRPr b="0" i="0" sz="1400" u="none" cap="none" strike="noStrike">
              <a:solidFill>
                <a:srgbClr val="000000"/>
              </a:solidFill>
              <a:latin typeface="Cambria"/>
              <a:ea typeface="Cambria"/>
              <a:cs typeface="Cambria"/>
              <a:sym typeface="Cambria"/>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pic>
        <p:nvPicPr>
          <p:cNvPr id="647" name="Google Shape;647;p59"/>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648" name="Google Shape;648;p59"/>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649" name="Google Shape;649;p59"/>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650" name="Google Shape;650;p59"/>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651" name="Google Shape;651;p59"/>
          <p:cNvSpPr/>
          <p:nvPr/>
        </p:nvSpPr>
        <p:spPr>
          <a:xfrm>
            <a:off x="331175" y="118750"/>
            <a:ext cx="58122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2060"/>
                </a:solidFill>
                <a:latin typeface="Georgia"/>
                <a:ea typeface="Georgia"/>
                <a:cs typeface="Georgia"/>
                <a:sym typeface="Georgia"/>
              </a:rPr>
              <a:t>Contoh Mock Up dengan Adobe X</a:t>
            </a:r>
            <a:r>
              <a:rPr b="1" lang="en-US" sz="2400">
                <a:solidFill>
                  <a:srgbClr val="002060"/>
                </a:solidFill>
                <a:latin typeface="Georgia"/>
                <a:ea typeface="Georgia"/>
                <a:cs typeface="Georgia"/>
                <a:sym typeface="Georgia"/>
              </a:rPr>
              <a:t>D</a:t>
            </a:r>
            <a:endParaRPr b="1" i="0" sz="2400" u="none" cap="none" strike="noStrike">
              <a:solidFill>
                <a:srgbClr val="002060"/>
              </a:solidFill>
              <a:latin typeface="Georgia"/>
              <a:ea typeface="Georgia"/>
              <a:cs typeface="Georgia"/>
              <a:sym typeface="Georgia"/>
            </a:endParaRPr>
          </a:p>
        </p:txBody>
      </p:sp>
      <p:sp>
        <p:nvSpPr>
          <p:cNvPr id="652" name="Google Shape;652;p59"/>
          <p:cNvSpPr/>
          <p:nvPr/>
        </p:nvSpPr>
        <p:spPr>
          <a:xfrm>
            <a:off x="331181" y="960801"/>
            <a:ext cx="4240820"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mbria"/>
                <a:ea typeface="Cambria"/>
                <a:cs typeface="Cambria"/>
                <a:sym typeface="Cambria"/>
              </a:rPr>
              <a:t>Contoh Mock Up Personal Website</a:t>
            </a:r>
            <a:endParaRPr b="0" i="0" sz="1400" u="none" cap="none" strike="noStrike">
              <a:solidFill>
                <a:srgbClr val="000000"/>
              </a:solidFill>
              <a:latin typeface="Cambria"/>
              <a:ea typeface="Cambria"/>
              <a:cs typeface="Cambria"/>
              <a:sym typeface="Cambria"/>
            </a:endParaRPr>
          </a:p>
        </p:txBody>
      </p:sp>
      <p:pic>
        <p:nvPicPr>
          <p:cNvPr id="653" name="Google Shape;653;p59"/>
          <p:cNvPicPr preferRelativeResize="0"/>
          <p:nvPr/>
        </p:nvPicPr>
        <p:blipFill rotWithShape="1">
          <a:blip r:embed="rId6">
            <a:alphaModFix/>
          </a:blip>
          <a:srcRect b="0" l="0" r="0" t="0"/>
          <a:stretch/>
        </p:blipFill>
        <p:spPr>
          <a:xfrm>
            <a:off x="1153699" y="1330092"/>
            <a:ext cx="6836602" cy="3424294"/>
          </a:xfrm>
          <a:prstGeom prst="rect">
            <a:avLst/>
          </a:prstGeom>
          <a:noFill/>
          <a:ln>
            <a:noFill/>
          </a:ln>
          <a:effectLst>
            <a:outerShdw blurRad="292100" rotWithShape="0" algn="tl" dir="2700000" dist="139700">
              <a:srgbClr val="333333">
                <a:alpha val="63921"/>
              </a:srgbClr>
            </a:outerShdw>
          </a:effectLst>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pic>
        <p:nvPicPr>
          <p:cNvPr id="658" name="Google Shape;658;p60"/>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659" name="Google Shape;659;p60"/>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660" name="Google Shape;660;p60"/>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661" name="Google Shape;661;p60"/>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662" name="Google Shape;662;p60"/>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002060"/>
                </a:solidFill>
                <a:latin typeface="Georgia"/>
                <a:ea typeface="Georgia"/>
                <a:cs typeface="Georgia"/>
                <a:sym typeface="Georgia"/>
              </a:rPr>
              <a:t>Kesimpulan</a:t>
            </a:r>
            <a:endParaRPr b="0" i="0" sz="2800" u="none" cap="none" strike="noStrike">
              <a:solidFill>
                <a:srgbClr val="002060"/>
              </a:solidFill>
              <a:latin typeface="Georgia"/>
              <a:ea typeface="Georgia"/>
              <a:cs typeface="Georgia"/>
              <a:sym typeface="Georgia"/>
            </a:endParaRPr>
          </a:p>
        </p:txBody>
      </p:sp>
      <p:sp>
        <p:nvSpPr>
          <p:cNvPr id="663" name="Google Shape;663;p60"/>
          <p:cNvSpPr/>
          <p:nvPr/>
        </p:nvSpPr>
        <p:spPr>
          <a:xfrm>
            <a:off x="331180" y="1422466"/>
            <a:ext cx="8464028" cy="4247276"/>
          </a:xfrm>
          <a:prstGeom prst="rect">
            <a:avLst/>
          </a:prstGeom>
          <a:noFill/>
          <a:ln>
            <a:noFill/>
          </a:ln>
        </p:spPr>
        <p:txBody>
          <a:bodyPr anchorCtr="0" anchor="t" bIns="45700" lIns="91425" spcFirstLastPara="1" rIns="91425" wrap="square" tIns="45700">
            <a:spAutoFit/>
          </a:bodyPr>
          <a:lstStyle/>
          <a:p>
            <a:pPr indent="-342900" lvl="0" marL="342900" marR="0" rtl="0" algn="just">
              <a:lnSpc>
                <a:spcPct val="100000"/>
              </a:lnSpc>
              <a:spcBef>
                <a:spcPts val="0"/>
              </a:spcBef>
              <a:spcAft>
                <a:spcPts val="0"/>
              </a:spcAft>
              <a:buClr>
                <a:schemeClr val="dk1"/>
              </a:buClr>
              <a:buSzPts val="1800"/>
              <a:buFont typeface="Cambria"/>
              <a:buAutoNum type="arabicPeriod"/>
            </a:pPr>
            <a:r>
              <a:rPr b="0" i="0" lang="en-US" sz="1800" u="none" cap="none" strike="noStrike">
                <a:solidFill>
                  <a:schemeClr val="dk1"/>
                </a:solidFill>
                <a:latin typeface="Cambria"/>
                <a:ea typeface="Cambria"/>
                <a:cs typeface="Cambria"/>
                <a:sym typeface="Cambria"/>
              </a:rPr>
              <a:t>Perancangan user interface merupakan tahapan yang sangat penting dalam perancangan sebuah website agar tampilan lebih </a:t>
            </a:r>
            <a:r>
              <a:rPr b="0" i="1" lang="en-US" sz="1800" u="none" cap="none" strike="noStrike">
                <a:solidFill>
                  <a:schemeClr val="dk1"/>
                </a:solidFill>
                <a:latin typeface="Cambria"/>
                <a:ea typeface="Cambria"/>
                <a:cs typeface="Cambria"/>
                <a:sym typeface="Cambria"/>
              </a:rPr>
              <a:t>user friendly</a:t>
            </a:r>
            <a:r>
              <a:rPr b="0" i="0" lang="en-US" sz="1800" u="none" cap="none" strike="noStrike">
                <a:solidFill>
                  <a:schemeClr val="dk1"/>
                </a:solidFill>
                <a:latin typeface="Cambria"/>
                <a:ea typeface="Cambria"/>
                <a:cs typeface="Cambria"/>
                <a:sym typeface="Cambria"/>
              </a:rPr>
              <a:t>.</a:t>
            </a:r>
            <a:endParaRPr b="0" i="0" sz="1400" u="none" cap="none" strike="noStrike">
              <a:solidFill>
                <a:srgbClr val="000000"/>
              </a:solidFill>
              <a:latin typeface="Cambria"/>
              <a:ea typeface="Cambria"/>
              <a:cs typeface="Cambria"/>
              <a:sym typeface="Cambria"/>
            </a:endParaRPr>
          </a:p>
          <a:p>
            <a:pPr indent="-342900" lvl="0" marL="342900" marR="0" rtl="0" algn="just">
              <a:lnSpc>
                <a:spcPct val="100000"/>
              </a:lnSpc>
              <a:spcBef>
                <a:spcPts val="0"/>
              </a:spcBef>
              <a:spcAft>
                <a:spcPts val="0"/>
              </a:spcAft>
              <a:buClr>
                <a:schemeClr val="dk1"/>
              </a:buClr>
              <a:buSzPts val="1800"/>
              <a:buFont typeface="Cambria"/>
              <a:buAutoNum type="arabicPeriod"/>
            </a:pPr>
            <a:r>
              <a:rPr b="0" i="0" lang="en-US" sz="1800" u="none" cap="none" strike="noStrike">
                <a:solidFill>
                  <a:schemeClr val="dk1"/>
                </a:solidFill>
                <a:latin typeface="Cambria"/>
                <a:ea typeface="Cambria"/>
                <a:cs typeface="Cambria"/>
                <a:sym typeface="Cambria"/>
              </a:rPr>
              <a:t>Perancangan komponen dialog sangat diperlukan agar urutan informasi dari dan ke pengguna dapat lebih jelas.</a:t>
            </a:r>
            <a:endParaRPr b="0" i="0" sz="1400" u="none" cap="none" strike="noStrike">
              <a:solidFill>
                <a:srgbClr val="000000"/>
              </a:solidFill>
              <a:latin typeface="Cambria"/>
              <a:ea typeface="Cambria"/>
              <a:cs typeface="Cambria"/>
              <a:sym typeface="Cambria"/>
            </a:endParaRPr>
          </a:p>
          <a:p>
            <a:pPr indent="-342900" lvl="0" marL="342900" marR="0" rtl="0" algn="just">
              <a:lnSpc>
                <a:spcPct val="100000"/>
              </a:lnSpc>
              <a:spcBef>
                <a:spcPts val="0"/>
              </a:spcBef>
              <a:spcAft>
                <a:spcPts val="0"/>
              </a:spcAft>
              <a:buClr>
                <a:schemeClr val="dk1"/>
              </a:buClr>
              <a:buSzPts val="1800"/>
              <a:buFont typeface="Cambria"/>
              <a:buAutoNum type="arabicPeriod"/>
            </a:pPr>
            <a:r>
              <a:rPr b="0" i="0" lang="en-US" sz="1800" u="none" cap="none" strike="noStrike">
                <a:solidFill>
                  <a:schemeClr val="dk1"/>
                </a:solidFill>
                <a:latin typeface="Cambria"/>
                <a:ea typeface="Cambria"/>
                <a:cs typeface="Cambria"/>
                <a:sym typeface="Cambria"/>
              </a:rPr>
              <a:t>Pembuatan </a:t>
            </a:r>
            <a:r>
              <a:rPr b="0" i="1" lang="en-US" sz="1800" u="none" cap="none" strike="noStrike">
                <a:solidFill>
                  <a:schemeClr val="dk1"/>
                </a:solidFill>
                <a:latin typeface="Cambria"/>
                <a:ea typeface="Cambria"/>
                <a:cs typeface="Cambria"/>
                <a:sym typeface="Cambria"/>
              </a:rPr>
              <a:t>mock up </a:t>
            </a:r>
            <a:r>
              <a:rPr b="0" i="0" lang="en-US" sz="1800" u="none" cap="none" strike="noStrike">
                <a:solidFill>
                  <a:schemeClr val="dk1"/>
                </a:solidFill>
                <a:latin typeface="Cambria"/>
                <a:ea typeface="Cambria"/>
                <a:cs typeface="Cambria"/>
                <a:sym typeface="Cambria"/>
              </a:rPr>
              <a:t>diperlukan agar rancangan tampilan website sesuai dengan yang dibutuhkan (dapat digunakan sebagai kesepakatan antara </a:t>
            </a:r>
            <a:r>
              <a:rPr b="0" i="1" lang="en-US" sz="1800" u="none" cap="none" strike="noStrike">
                <a:solidFill>
                  <a:schemeClr val="dk1"/>
                </a:solidFill>
                <a:latin typeface="Cambria"/>
                <a:ea typeface="Cambria"/>
                <a:cs typeface="Cambria"/>
                <a:sym typeface="Cambria"/>
              </a:rPr>
              <a:t>web developer </a:t>
            </a:r>
            <a:r>
              <a:rPr b="0" i="0" lang="en-US" sz="1800" u="none" cap="none" strike="noStrike">
                <a:solidFill>
                  <a:schemeClr val="dk1"/>
                </a:solidFill>
                <a:latin typeface="Cambria"/>
                <a:ea typeface="Cambria"/>
                <a:cs typeface="Cambria"/>
                <a:sym typeface="Cambria"/>
              </a:rPr>
              <a:t>dengan </a:t>
            </a:r>
            <a:r>
              <a:rPr b="0" i="1" lang="en-US" sz="1800" u="none" cap="none" strike="noStrike">
                <a:solidFill>
                  <a:schemeClr val="dk1"/>
                </a:solidFill>
                <a:latin typeface="Cambria"/>
                <a:ea typeface="Cambria"/>
                <a:cs typeface="Cambria"/>
                <a:sym typeface="Cambria"/>
              </a:rPr>
              <a:t>client</a:t>
            </a:r>
            <a:r>
              <a:rPr b="0" i="0" lang="en-US" sz="1800" u="none" cap="none" strike="noStrike">
                <a:solidFill>
                  <a:schemeClr val="dk1"/>
                </a:solidFill>
                <a:latin typeface="Cambria"/>
                <a:ea typeface="Cambria"/>
                <a:cs typeface="Cambria"/>
                <a:sym typeface="Cambria"/>
              </a:rPr>
              <a:t>).</a:t>
            </a:r>
            <a:endParaRPr b="0" i="0" sz="1800" u="none" cap="none" strike="noStrike">
              <a:solidFill>
                <a:srgbClr val="000000"/>
              </a:solidFill>
              <a:latin typeface="Cambria"/>
              <a:ea typeface="Cambria"/>
              <a:cs typeface="Cambria"/>
              <a:sym typeface="Cambria"/>
            </a:endParaRPr>
          </a:p>
          <a:p>
            <a:pPr indent="-228600" lvl="0" marL="34290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28600" lvl="0" marL="34290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28600" lvl="0" marL="34290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28600" lvl="0" marL="34290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28600" lvl="0" marL="34290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28600" lvl="0" marL="34290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28600" lvl="0" marL="34290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28600" lvl="0" marL="342900" marR="0" rtl="0" algn="just">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p:txBody>
      </p:sp>
      <p:sp>
        <p:nvSpPr>
          <p:cNvPr id="664" name="Google Shape;664;p60"/>
          <p:cNvSpPr/>
          <p:nvPr/>
        </p:nvSpPr>
        <p:spPr>
          <a:xfrm>
            <a:off x="331180" y="960801"/>
            <a:ext cx="5650217"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Cambria"/>
                <a:ea typeface="Cambria"/>
                <a:cs typeface="Cambria"/>
                <a:sym typeface="Cambria"/>
              </a:rPr>
              <a:t>Kesimpulan Pertemuan </a:t>
            </a:r>
            <a:r>
              <a:rPr b="0" i="0" lang="en-US" sz="2400" u="none" cap="none" strike="noStrike">
                <a:solidFill>
                  <a:srgbClr val="FF0000"/>
                </a:solidFill>
                <a:latin typeface="Cambria"/>
                <a:ea typeface="Cambria"/>
                <a:cs typeface="Cambria"/>
                <a:sym typeface="Cambria"/>
              </a:rPr>
              <a:t>#</a:t>
            </a:r>
            <a:r>
              <a:rPr b="0" i="0" lang="en-US" sz="2400" u="none" cap="none" strike="noStrike">
                <a:solidFill>
                  <a:schemeClr val="dk1"/>
                </a:solidFill>
                <a:latin typeface="Cambria"/>
                <a:ea typeface="Cambria"/>
                <a:cs typeface="Cambria"/>
                <a:sym typeface="Cambria"/>
              </a:rPr>
              <a:t> </a:t>
            </a:r>
            <a:endParaRPr b="0" i="0" sz="1200" u="none" cap="none" strike="noStrike">
              <a:solidFill>
                <a:schemeClr val="dk1"/>
              </a:solidFill>
              <a:latin typeface="Cambria"/>
              <a:ea typeface="Cambria"/>
              <a:cs typeface="Cambria"/>
              <a:sym typeface="Cambria"/>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pic>
        <p:nvPicPr>
          <p:cNvPr id="669" name="Google Shape;669;p6"/>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670" name="Google Shape;670;p6"/>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671" name="Google Shape;671;p6"/>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672" name="Google Shape;672;p6"/>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673" name="Google Shape;673;p6"/>
          <p:cNvSpPr/>
          <p:nvPr/>
        </p:nvSpPr>
        <p:spPr>
          <a:xfrm>
            <a:off x="331181" y="118750"/>
            <a:ext cx="565021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243A62"/>
                </a:solidFill>
                <a:latin typeface="Georgia"/>
                <a:ea typeface="Georgia"/>
                <a:cs typeface="Georgia"/>
                <a:sym typeface="Georgia"/>
              </a:rPr>
              <a:t>Referensi</a:t>
            </a:r>
            <a:endParaRPr b="0" i="0" sz="2800" u="none" cap="none" strike="noStrike">
              <a:solidFill>
                <a:srgbClr val="243A62"/>
              </a:solidFill>
              <a:latin typeface="Georgia"/>
              <a:ea typeface="Georgia"/>
              <a:cs typeface="Georgia"/>
              <a:sym typeface="Georgia"/>
            </a:endParaRPr>
          </a:p>
        </p:txBody>
      </p:sp>
      <p:sp>
        <p:nvSpPr>
          <p:cNvPr id="674" name="Google Shape;674;p6"/>
          <p:cNvSpPr/>
          <p:nvPr/>
        </p:nvSpPr>
        <p:spPr>
          <a:xfrm>
            <a:off x="331180" y="876953"/>
            <a:ext cx="8464028" cy="4524275"/>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chemeClr val="dk1"/>
              </a:buClr>
              <a:buSzPts val="1800"/>
              <a:buFont typeface="Arial"/>
              <a:buAutoNum type="arabicPeriod"/>
            </a:pPr>
            <a:r>
              <a:rPr b="0" i="0" lang="en-US" sz="1800" u="none" cap="none" strike="noStrike">
                <a:solidFill>
                  <a:schemeClr val="dk1"/>
                </a:solidFill>
                <a:latin typeface="Cambria"/>
                <a:ea typeface="Cambria"/>
                <a:cs typeface="Cambria"/>
                <a:sym typeface="Cambria"/>
              </a:rPr>
              <a:t>Joseph Valacich, Joey George. 2017. </a:t>
            </a:r>
            <a:r>
              <a:rPr b="1" i="1" lang="en-US" sz="1800" u="none" cap="none" strike="noStrike">
                <a:solidFill>
                  <a:schemeClr val="dk1"/>
                </a:solidFill>
                <a:latin typeface="Cambria"/>
                <a:ea typeface="Cambria"/>
                <a:cs typeface="Cambria"/>
                <a:sym typeface="Cambria"/>
              </a:rPr>
              <a:t>Modern Systems Analysis and Design 8</a:t>
            </a:r>
            <a:r>
              <a:rPr b="1" baseline="30000" i="1" lang="en-US" sz="1800" u="none" cap="none" strike="noStrike">
                <a:solidFill>
                  <a:schemeClr val="dk1"/>
                </a:solidFill>
                <a:latin typeface="Cambria"/>
                <a:ea typeface="Cambria"/>
                <a:cs typeface="Cambria"/>
                <a:sym typeface="Cambria"/>
              </a:rPr>
              <a:t>th</a:t>
            </a:r>
            <a:r>
              <a:rPr b="1" i="1" lang="en-US" sz="1800" u="none" cap="none" strike="noStrike">
                <a:solidFill>
                  <a:schemeClr val="dk1"/>
                </a:solidFill>
                <a:latin typeface="Cambria"/>
                <a:ea typeface="Cambria"/>
                <a:cs typeface="Cambria"/>
                <a:sym typeface="Cambria"/>
              </a:rPr>
              <a:t> Edition</a:t>
            </a:r>
            <a:r>
              <a:rPr b="0" i="0" lang="en-US" sz="1800" u="none" cap="none" strike="noStrike">
                <a:solidFill>
                  <a:schemeClr val="dk1"/>
                </a:solidFill>
                <a:latin typeface="Cambria"/>
                <a:ea typeface="Cambria"/>
                <a:cs typeface="Cambria"/>
                <a:sym typeface="Cambria"/>
              </a:rPr>
              <a:t>.</a:t>
            </a:r>
            <a:r>
              <a:rPr b="1" i="0" lang="en-US" sz="1800" u="none" cap="none" strike="noStrike">
                <a:solidFill>
                  <a:schemeClr val="dk1"/>
                </a:solidFill>
                <a:latin typeface="Cambria"/>
                <a:ea typeface="Cambria"/>
                <a:cs typeface="Cambria"/>
                <a:sym typeface="Cambria"/>
              </a:rPr>
              <a:t> </a:t>
            </a:r>
            <a:r>
              <a:rPr b="0" i="0" lang="en-US" sz="1800" u="none" cap="none" strike="noStrike">
                <a:solidFill>
                  <a:schemeClr val="dk1"/>
                </a:solidFill>
                <a:latin typeface="Cambria"/>
                <a:ea typeface="Cambria"/>
                <a:cs typeface="Cambria"/>
                <a:sym typeface="Cambria"/>
              </a:rPr>
              <a:t>U.S: Pearson Education, Inc.</a:t>
            </a:r>
            <a:endParaRPr b="0" i="0" sz="1800" u="none" cap="none" strike="noStrike">
              <a:solidFill>
                <a:srgbClr val="000000"/>
              </a:solidFill>
              <a:latin typeface="Cambria"/>
              <a:ea typeface="Cambria"/>
              <a:cs typeface="Cambria"/>
              <a:sym typeface="Cambria"/>
            </a:endParaRPr>
          </a:p>
          <a:p>
            <a:pPr indent="-342900" lvl="0" marL="342900" marR="0" rtl="0" algn="l">
              <a:lnSpc>
                <a:spcPct val="100000"/>
              </a:lnSpc>
              <a:spcBef>
                <a:spcPts val="0"/>
              </a:spcBef>
              <a:spcAft>
                <a:spcPts val="0"/>
              </a:spcAft>
              <a:buClr>
                <a:schemeClr val="dk1"/>
              </a:buClr>
              <a:buSzPts val="1800"/>
              <a:buFont typeface="Cambria"/>
              <a:buAutoNum type="arabicPeriod"/>
            </a:pPr>
            <a:r>
              <a:rPr b="0" i="0" lang="en-US" sz="1800" u="none" cap="none" strike="noStrike">
                <a:solidFill>
                  <a:schemeClr val="dk1"/>
                </a:solidFill>
                <a:latin typeface="Cambria"/>
                <a:ea typeface="Cambria"/>
                <a:cs typeface="Cambria"/>
                <a:sym typeface="Cambria"/>
              </a:rPr>
              <a:t>Interaction-design.org</a:t>
            </a:r>
            <a:endParaRPr b="0" i="0" sz="1400" u="none" cap="none" strike="noStrike">
              <a:solidFill>
                <a:srgbClr val="000000"/>
              </a:solidFill>
              <a:latin typeface="Cambria"/>
              <a:ea typeface="Cambria"/>
              <a:cs typeface="Cambria"/>
              <a:sym typeface="Cambria"/>
            </a:endParaRPr>
          </a:p>
          <a:p>
            <a:pPr indent="-342900" lvl="0" marL="342900" marR="0" rtl="0" algn="l">
              <a:lnSpc>
                <a:spcPct val="100000"/>
              </a:lnSpc>
              <a:spcBef>
                <a:spcPts val="0"/>
              </a:spcBef>
              <a:spcAft>
                <a:spcPts val="0"/>
              </a:spcAft>
              <a:buClr>
                <a:schemeClr val="dk1"/>
              </a:buClr>
              <a:buSzPts val="1800"/>
              <a:buFont typeface="Cambria"/>
              <a:buAutoNum type="arabicPeriod"/>
            </a:pPr>
            <a:r>
              <a:rPr b="0" i="0" lang="en-US" sz="1800" u="none" cap="none" strike="noStrike">
                <a:solidFill>
                  <a:schemeClr val="dk1"/>
                </a:solidFill>
                <a:latin typeface="Cambria"/>
                <a:ea typeface="Cambria"/>
                <a:cs typeface="Cambria"/>
                <a:sym typeface="Cambria"/>
              </a:rPr>
              <a:t>http://www.ricklineback.com/culture2.htm</a:t>
            </a:r>
            <a:endParaRPr b="0" i="0" sz="1400" u="none" cap="none" strike="noStrike">
              <a:solidFill>
                <a:srgbClr val="000000"/>
              </a:solidFill>
              <a:latin typeface="Cambria"/>
              <a:ea typeface="Cambria"/>
              <a:cs typeface="Cambria"/>
              <a:sym typeface="Cambria"/>
            </a:endParaRPr>
          </a:p>
          <a:p>
            <a:pPr indent="-342900" lvl="0" marL="342900" marR="0" rtl="0" algn="l">
              <a:lnSpc>
                <a:spcPct val="100000"/>
              </a:lnSpc>
              <a:spcBef>
                <a:spcPts val="0"/>
              </a:spcBef>
              <a:spcAft>
                <a:spcPts val="0"/>
              </a:spcAft>
              <a:buClr>
                <a:schemeClr val="dk1"/>
              </a:buClr>
              <a:buSzPts val="1800"/>
              <a:buFont typeface="Cambria"/>
              <a:buAutoNum type="arabicPeriod"/>
            </a:pPr>
            <a:r>
              <a:rPr b="0" i="0" lang="en-US" sz="1800" u="none" cap="none" strike="noStrike">
                <a:solidFill>
                  <a:schemeClr val="dk1"/>
                </a:solidFill>
                <a:latin typeface="Cambria"/>
                <a:ea typeface="Cambria"/>
                <a:cs typeface="Cambria"/>
                <a:sym typeface="Cambria"/>
              </a:rPr>
              <a:t>https://designsystem.digital.gov/components/ </a:t>
            </a:r>
            <a:endParaRPr b="0" i="0" sz="1400" u="none" cap="none" strike="noStrike">
              <a:solidFill>
                <a:srgbClr val="000000"/>
              </a:solidFill>
              <a:latin typeface="Cambria"/>
              <a:ea typeface="Cambria"/>
              <a:cs typeface="Cambria"/>
              <a:sym typeface="Cambria"/>
            </a:endParaRPr>
          </a:p>
          <a:p>
            <a:pPr indent="-342900" lvl="0" marL="342900" marR="0" rtl="0" algn="l">
              <a:lnSpc>
                <a:spcPct val="100000"/>
              </a:lnSpc>
              <a:spcBef>
                <a:spcPts val="0"/>
              </a:spcBef>
              <a:spcAft>
                <a:spcPts val="0"/>
              </a:spcAft>
              <a:buClr>
                <a:schemeClr val="dk1"/>
              </a:buClr>
              <a:buSzPts val="1800"/>
              <a:buFont typeface="Cambria"/>
              <a:buAutoNum type="arabicPeriod"/>
            </a:pPr>
            <a:r>
              <a:rPr b="0" i="0" lang="en-US" sz="1800" u="none" cap="none" strike="noStrike">
                <a:solidFill>
                  <a:schemeClr val="dk1"/>
                </a:solidFill>
                <a:latin typeface="Cambria"/>
                <a:ea typeface="Cambria"/>
                <a:cs typeface="Cambria"/>
                <a:sym typeface="Cambria"/>
              </a:rPr>
              <a:t>https://material.io/develop/web/</a:t>
            </a:r>
            <a:endParaRPr b="0" i="0" sz="1400" u="none" cap="none" strike="noStrike">
              <a:solidFill>
                <a:srgbClr val="000000"/>
              </a:solidFill>
              <a:latin typeface="Cambria"/>
              <a:ea typeface="Cambria"/>
              <a:cs typeface="Cambria"/>
              <a:sym typeface="Cambria"/>
            </a:endParaRPr>
          </a:p>
          <a:p>
            <a:pPr indent="-342900" lvl="0" marL="342900" marR="0" rtl="0" algn="l">
              <a:lnSpc>
                <a:spcPct val="100000"/>
              </a:lnSpc>
              <a:spcBef>
                <a:spcPts val="0"/>
              </a:spcBef>
              <a:spcAft>
                <a:spcPts val="0"/>
              </a:spcAft>
              <a:buClr>
                <a:schemeClr val="dk1"/>
              </a:buClr>
              <a:buSzPts val="1800"/>
              <a:buFont typeface="Cambria"/>
              <a:buAutoNum type="arabicPeriod"/>
            </a:pPr>
            <a:r>
              <a:rPr b="0" i="0" lang="en-US" sz="1800" u="none" cap="none" strike="noStrike">
                <a:solidFill>
                  <a:schemeClr val="dk1"/>
                </a:solidFill>
                <a:latin typeface="Cambria"/>
                <a:ea typeface="Cambria"/>
                <a:cs typeface="Cambria"/>
                <a:sym typeface="Cambria"/>
              </a:rPr>
              <a:t>https://material.io/develop/android/components/ </a:t>
            </a:r>
            <a:endParaRPr b="0" i="0" sz="1400" u="none" cap="none" strike="noStrike">
              <a:solidFill>
                <a:srgbClr val="000000"/>
              </a:solidFill>
              <a:latin typeface="Cambria"/>
              <a:ea typeface="Cambria"/>
              <a:cs typeface="Cambria"/>
              <a:sym typeface="Cambria"/>
            </a:endParaRPr>
          </a:p>
          <a:p>
            <a:pPr indent="-342900" lvl="0" marL="342900" marR="0" rtl="0" algn="l">
              <a:lnSpc>
                <a:spcPct val="100000"/>
              </a:lnSpc>
              <a:spcBef>
                <a:spcPts val="0"/>
              </a:spcBef>
              <a:spcAft>
                <a:spcPts val="0"/>
              </a:spcAft>
              <a:buClr>
                <a:schemeClr val="dk1"/>
              </a:buClr>
              <a:buSzPts val="1800"/>
              <a:buFont typeface="Cambria"/>
              <a:buAutoNum type="arabicPeriod"/>
            </a:pPr>
            <a:r>
              <a:rPr b="0" i="0" lang="en-US" sz="1800" u="none" cap="none" strike="noStrike">
                <a:solidFill>
                  <a:schemeClr val="dk1"/>
                </a:solidFill>
                <a:latin typeface="Cambria"/>
                <a:ea typeface="Cambria"/>
                <a:cs typeface="Cambria"/>
                <a:sym typeface="Cambria"/>
              </a:rPr>
              <a:t>https://material.io/design/components/</a:t>
            </a:r>
            <a:endParaRPr b="0" i="0" sz="1800" u="none" cap="none" strike="noStrike">
              <a:solidFill>
                <a:srgbClr val="000000"/>
              </a:solidFill>
              <a:latin typeface="Cambria"/>
              <a:ea typeface="Cambria"/>
              <a:cs typeface="Cambria"/>
              <a:sym typeface="Cambria"/>
            </a:endParaRPr>
          </a:p>
          <a:p>
            <a:pPr indent="-171450" lvl="0" marL="28575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pic>
        <p:nvPicPr>
          <p:cNvPr id="679" name="Google Shape;679;p7"/>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680" name="Google Shape;680;p7"/>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681" name="Google Shape;681;p7"/>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682" name="Google Shape;682;p7"/>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683" name="Google Shape;683;p7"/>
          <p:cNvSpPr/>
          <p:nvPr/>
        </p:nvSpPr>
        <p:spPr>
          <a:xfrm>
            <a:off x="331181" y="118750"/>
            <a:ext cx="565021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rgbClr val="243A62"/>
                </a:solidFill>
                <a:latin typeface="Georgia"/>
                <a:ea typeface="Georgia"/>
                <a:cs typeface="Georgia"/>
                <a:sym typeface="Georgia"/>
              </a:rPr>
              <a:t>Tim Pengajar</a:t>
            </a:r>
            <a:endParaRPr b="0" i="0" sz="2800" u="none" cap="none" strike="noStrike">
              <a:solidFill>
                <a:srgbClr val="243A62"/>
              </a:solidFill>
              <a:latin typeface="Georgia"/>
              <a:ea typeface="Georgia"/>
              <a:cs typeface="Georgia"/>
              <a:sym typeface="Georgia"/>
            </a:endParaRPr>
          </a:p>
        </p:txBody>
      </p:sp>
      <p:sp>
        <p:nvSpPr>
          <p:cNvPr id="684" name="Google Shape;684;p7"/>
          <p:cNvSpPr/>
          <p:nvPr/>
        </p:nvSpPr>
        <p:spPr>
          <a:xfrm>
            <a:off x="331180" y="876953"/>
            <a:ext cx="8464028" cy="3970318"/>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800"/>
              <a:buFont typeface="Cambria"/>
              <a:buAutoNum type="arabicPeriod"/>
            </a:pPr>
            <a:r>
              <a:rPr b="0" i="0" lang="en-US" sz="1800" u="none" cap="none" strike="noStrike">
                <a:solidFill>
                  <a:schemeClr val="dk1"/>
                </a:solidFill>
                <a:latin typeface="Cambria"/>
                <a:ea typeface="Cambria"/>
                <a:cs typeface="Cambria"/>
                <a:sym typeface="Cambria"/>
              </a:rPr>
              <a:t>&lt;Nama 1&gt;</a:t>
            </a:r>
            <a:endParaRPr b="0" i="0" sz="1400" u="none" cap="none" strike="noStrike">
              <a:solidFill>
                <a:srgbClr val="000000"/>
              </a:solidFill>
              <a:latin typeface="Cambria"/>
              <a:ea typeface="Cambria"/>
              <a:cs typeface="Cambria"/>
              <a:sym typeface="Cambria"/>
            </a:endParaRPr>
          </a:p>
          <a:p>
            <a:pPr indent="-342900" lvl="0" marL="342900" marR="0" rtl="0" algn="l">
              <a:lnSpc>
                <a:spcPct val="100000"/>
              </a:lnSpc>
              <a:spcBef>
                <a:spcPts val="0"/>
              </a:spcBef>
              <a:spcAft>
                <a:spcPts val="0"/>
              </a:spcAft>
              <a:buClr>
                <a:srgbClr val="000000"/>
              </a:buClr>
              <a:buSzPts val="1800"/>
              <a:buFont typeface="Cambria"/>
              <a:buAutoNum type="arabicPeriod"/>
            </a:pPr>
            <a:r>
              <a:rPr b="0" i="0" lang="en-US" sz="1800" u="none" cap="none" strike="noStrike">
                <a:solidFill>
                  <a:schemeClr val="dk1"/>
                </a:solidFill>
                <a:latin typeface="Cambria"/>
                <a:ea typeface="Cambria"/>
                <a:cs typeface="Cambria"/>
                <a:sym typeface="Cambria"/>
              </a:rPr>
              <a:t>&lt;Nama 2&gt;</a:t>
            </a:r>
            <a:endParaRPr b="0" i="0" sz="1400" u="none" cap="none" strike="noStrike">
              <a:solidFill>
                <a:srgbClr val="000000"/>
              </a:solidFill>
              <a:latin typeface="Cambria"/>
              <a:ea typeface="Cambria"/>
              <a:cs typeface="Cambria"/>
              <a:sym typeface="Cambria"/>
            </a:endParaRPr>
          </a:p>
          <a:p>
            <a:pPr indent="-342900" lvl="0" marL="342900" marR="0" rtl="0" algn="l">
              <a:lnSpc>
                <a:spcPct val="100000"/>
              </a:lnSpc>
              <a:spcBef>
                <a:spcPts val="0"/>
              </a:spcBef>
              <a:spcAft>
                <a:spcPts val="0"/>
              </a:spcAft>
              <a:buClr>
                <a:srgbClr val="000000"/>
              </a:buClr>
              <a:buSzPts val="1800"/>
              <a:buFont typeface="Cambria"/>
              <a:buAutoNum type="arabicPeriod"/>
            </a:pPr>
            <a:r>
              <a:rPr b="0" i="0" lang="en-US" sz="1800" u="none" cap="none" strike="noStrike">
                <a:solidFill>
                  <a:schemeClr val="dk1"/>
                </a:solidFill>
                <a:latin typeface="Cambria"/>
                <a:ea typeface="Cambria"/>
                <a:cs typeface="Cambria"/>
                <a:sym typeface="Cambria"/>
              </a:rPr>
              <a:t>&lt;Nama 3&gt;</a:t>
            </a:r>
            <a:endParaRPr b="0" i="0" sz="1400" u="none" cap="none" strike="noStrike">
              <a:solidFill>
                <a:srgbClr val="000000"/>
              </a:solidFill>
              <a:latin typeface="Cambria"/>
              <a:ea typeface="Cambria"/>
              <a:cs typeface="Cambria"/>
              <a:sym typeface="Cambria"/>
            </a:endParaRPr>
          </a:p>
          <a:p>
            <a:pPr indent="-342900" lvl="0" marL="342900" marR="0" rtl="0" algn="l">
              <a:lnSpc>
                <a:spcPct val="100000"/>
              </a:lnSpc>
              <a:spcBef>
                <a:spcPts val="0"/>
              </a:spcBef>
              <a:spcAft>
                <a:spcPts val="0"/>
              </a:spcAft>
              <a:buClr>
                <a:srgbClr val="000000"/>
              </a:buClr>
              <a:buSzPts val="1800"/>
              <a:buFont typeface="Cambria"/>
              <a:buAutoNum type="arabicPeriod"/>
            </a:pPr>
            <a:r>
              <a:rPr b="0" i="0" lang="en-US" sz="1800" u="none" cap="none" strike="noStrike">
                <a:solidFill>
                  <a:schemeClr val="dk1"/>
                </a:solidFill>
                <a:latin typeface="Cambria"/>
                <a:ea typeface="Cambria"/>
                <a:cs typeface="Cambria"/>
                <a:sym typeface="Cambria"/>
              </a:rPr>
              <a:t>&lt;dst&gt;</a:t>
            </a:r>
            <a:endParaRPr b="0" i="0" sz="1400" u="none" cap="none" strike="noStrike">
              <a:solidFill>
                <a:srgbClr val="000000"/>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grpSp>
        <p:nvGrpSpPr>
          <p:cNvPr id="689" name="Google Shape;689;g93e45fe6fd_0_85"/>
          <p:cNvGrpSpPr/>
          <p:nvPr/>
        </p:nvGrpSpPr>
        <p:grpSpPr>
          <a:xfrm>
            <a:off x="3094159" y="1213693"/>
            <a:ext cx="6049849" cy="2173893"/>
            <a:chOff x="-1526118" y="1468582"/>
            <a:chExt cx="13653462" cy="4906100"/>
          </a:xfrm>
        </p:grpSpPr>
        <p:pic>
          <p:nvPicPr>
            <p:cNvPr id="690" name="Google Shape;690;g93e45fe6fd_0_85"/>
            <p:cNvPicPr preferRelativeResize="0"/>
            <p:nvPr/>
          </p:nvPicPr>
          <p:blipFill rotWithShape="1">
            <a:blip r:embed="rId3">
              <a:alphaModFix/>
            </a:blip>
            <a:srcRect b="9917" l="20689" r="20683" t="11366"/>
            <a:stretch/>
          </p:blipFill>
          <p:spPr>
            <a:xfrm>
              <a:off x="5833591" y="2022764"/>
              <a:ext cx="2133784" cy="2864863"/>
            </a:xfrm>
            <a:prstGeom prst="rect">
              <a:avLst/>
            </a:prstGeom>
            <a:noFill/>
            <a:ln>
              <a:noFill/>
            </a:ln>
          </p:spPr>
        </p:pic>
        <p:pic>
          <p:nvPicPr>
            <p:cNvPr id="691" name="Google Shape;691;g93e45fe6fd_0_85"/>
            <p:cNvPicPr preferRelativeResize="0"/>
            <p:nvPr/>
          </p:nvPicPr>
          <p:blipFill rotWithShape="1">
            <a:blip r:embed="rId4">
              <a:alphaModFix/>
            </a:blip>
            <a:srcRect b="38298" l="6571" r="6501" t="38017"/>
            <a:stretch/>
          </p:blipFill>
          <p:spPr>
            <a:xfrm>
              <a:off x="1941532" y="4887627"/>
              <a:ext cx="5458691" cy="1487055"/>
            </a:xfrm>
            <a:prstGeom prst="rect">
              <a:avLst/>
            </a:prstGeom>
            <a:noFill/>
            <a:ln>
              <a:noFill/>
            </a:ln>
          </p:spPr>
        </p:pic>
        <p:pic>
          <p:nvPicPr>
            <p:cNvPr id="692" name="Google Shape;692;g93e45fe6fd_0_85"/>
            <p:cNvPicPr preferRelativeResize="0"/>
            <p:nvPr/>
          </p:nvPicPr>
          <p:blipFill rotWithShape="1">
            <a:blip r:embed="rId5">
              <a:alphaModFix/>
            </a:blip>
            <a:srcRect b="16415" l="11820" r="12786" t="14813"/>
            <a:stretch/>
          </p:blipFill>
          <p:spPr>
            <a:xfrm>
              <a:off x="2508685" y="1678709"/>
              <a:ext cx="3125498" cy="2851009"/>
            </a:xfrm>
            <a:prstGeom prst="rect">
              <a:avLst/>
            </a:prstGeom>
            <a:noFill/>
            <a:ln>
              <a:noFill/>
            </a:ln>
          </p:spPr>
        </p:pic>
        <p:pic>
          <p:nvPicPr>
            <p:cNvPr id="693" name="Google Shape;693;g93e45fe6fd_0_85"/>
            <p:cNvPicPr preferRelativeResize="0"/>
            <p:nvPr/>
          </p:nvPicPr>
          <p:blipFill rotWithShape="1">
            <a:blip r:embed="rId6">
              <a:alphaModFix/>
            </a:blip>
            <a:srcRect b="16073" l="13267" r="9457" t="16079"/>
            <a:stretch/>
          </p:blipFill>
          <p:spPr>
            <a:xfrm>
              <a:off x="-1526118" y="1468582"/>
              <a:ext cx="4145638" cy="3639627"/>
            </a:xfrm>
            <a:prstGeom prst="rect">
              <a:avLst/>
            </a:prstGeom>
            <a:noFill/>
            <a:ln>
              <a:noFill/>
            </a:ln>
          </p:spPr>
        </p:pic>
        <p:pic>
          <p:nvPicPr>
            <p:cNvPr id="694" name="Google Shape;694;g93e45fe6fd_0_85"/>
            <p:cNvPicPr preferRelativeResize="0"/>
            <p:nvPr/>
          </p:nvPicPr>
          <p:blipFill rotWithShape="1">
            <a:blip r:embed="rId7">
              <a:alphaModFix/>
            </a:blip>
            <a:srcRect b="12511" l="7654" r="7469" t="13458"/>
            <a:stretch/>
          </p:blipFill>
          <p:spPr>
            <a:xfrm>
              <a:off x="7573817" y="1844169"/>
              <a:ext cx="4553527" cy="3971636"/>
            </a:xfrm>
            <a:prstGeom prst="rect">
              <a:avLst/>
            </a:prstGeom>
            <a:noFill/>
            <a:ln>
              <a:noFill/>
            </a:ln>
          </p:spPr>
        </p:pic>
      </p:grpSp>
      <p:pic>
        <p:nvPicPr>
          <p:cNvPr id="695" name="Google Shape;695;g93e45fe6fd_0_85"/>
          <p:cNvPicPr preferRelativeResize="0"/>
          <p:nvPr/>
        </p:nvPicPr>
        <p:blipFill rotWithShape="1">
          <a:blip r:embed="rId8">
            <a:alphaModFix/>
          </a:blip>
          <a:srcRect b="82221" l="0" r="72915" t="0"/>
          <a:stretch/>
        </p:blipFill>
        <p:spPr>
          <a:xfrm>
            <a:off x="7931775" y="4038600"/>
            <a:ext cx="1212225" cy="596789"/>
          </a:xfrm>
          <a:prstGeom prst="rect">
            <a:avLst/>
          </a:prstGeom>
          <a:noFill/>
          <a:ln>
            <a:noFill/>
          </a:ln>
        </p:spPr>
      </p:pic>
      <p:pic>
        <p:nvPicPr>
          <p:cNvPr id="696" name="Google Shape;696;g93e45fe6fd_0_85"/>
          <p:cNvPicPr preferRelativeResize="0"/>
          <p:nvPr/>
        </p:nvPicPr>
        <p:blipFill rotWithShape="1">
          <a:blip r:embed="rId8">
            <a:alphaModFix/>
          </a:blip>
          <a:srcRect b="82221" l="-630" r="629" t="0"/>
          <a:stretch/>
        </p:blipFill>
        <p:spPr>
          <a:xfrm>
            <a:off x="-85725" y="0"/>
            <a:ext cx="9229725" cy="1219200"/>
          </a:xfrm>
          <a:prstGeom prst="rect">
            <a:avLst/>
          </a:prstGeom>
          <a:noFill/>
          <a:ln>
            <a:noFill/>
          </a:ln>
        </p:spPr>
      </p:pic>
      <p:sp>
        <p:nvSpPr>
          <p:cNvPr id="697" name="Google Shape;697;g93e45fe6fd_0_85"/>
          <p:cNvSpPr txBox="1"/>
          <p:nvPr/>
        </p:nvSpPr>
        <p:spPr>
          <a:xfrm>
            <a:off x="1171575" y="1959224"/>
            <a:ext cx="6677100" cy="86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1" i="0" lang="en-US" sz="4800" u="none" cap="none" strike="noStrike">
                <a:solidFill>
                  <a:srgbClr val="1C4587"/>
                </a:solidFill>
                <a:latin typeface="Arial"/>
                <a:ea typeface="Arial"/>
                <a:cs typeface="Arial"/>
                <a:sym typeface="Arial"/>
              </a:rPr>
              <a:t>TERIMA KASIH</a:t>
            </a:r>
            <a:endParaRPr b="1" i="0" sz="4800" u="none" cap="none" strike="noStrike">
              <a:solidFill>
                <a:srgbClr val="1C4587"/>
              </a:solidFill>
              <a:latin typeface="Arial"/>
              <a:ea typeface="Arial"/>
              <a:cs typeface="Arial"/>
              <a:sym typeface="Arial"/>
            </a:endParaRPr>
          </a:p>
        </p:txBody>
      </p:sp>
      <p:grpSp>
        <p:nvGrpSpPr>
          <p:cNvPr id="698" name="Google Shape;698;g93e45fe6fd_0_85"/>
          <p:cNvGrpSpPr/>
          <p:nvPr/>
        </p:nvGrpSpPr>
        <p:grpSpPr>
          <a:xfrm>
            <a:off x="0" y="4038598"/>
            <a:ext cx="9144000" cy="1219200"/>
            <a:chOff x="0" y="4038598"/>
            <a:chExt cx="9144000" cy="1219200"/>
          </a:xfrm>
        </p:grpSpPr>
        <p:pic>
          <p:nvPicPr>
            <p:cNvPr id="699" name="Google Shape;699;g93e45fe6fd_0_85"/>
            <p:cNvPicPr preferRelativeResize="0"/>
            <p:nvPr/>
          </p:nvPicPr>
          <p:blipFill rotWithShape="1">
            <a:blip r:embed="rId8">
              <a:alphaModFix/>
            </a:blip>
            <a:srcRect b="0" l="0" r="0" t="82221"/>
            <a:stretch/>
          </p:blipFill>
          <p:spPr>
            <a:xfrm>
              <a:off x="0" y="4038598"/>
              <a:ext cx="9144000" cy="1219200"/>
            </a:xfrm>
            <a:prstGeom prst="rect">
              <a:avLst/>
            </a:prstGeom>
            <a:noFill/>
            <a:ln>
              <a:noFill/>
            </a:ln>
          </p:spPr>
        </p:pic>
        <p:pic>
          <p:nvPicPr>
            <p:cNvPr id="700" name="Google Shape;700;g93e45fe6fd_0_85"/>
            <p:cNvPicPr preferRelativeResize="0"/>
            <p:nvPr/>
          </p:nvPicPr>
          <p:blipFill rotWithShape="1">
            <a:blip r:embed="rId8">
              <a:alphaModFix/>
            </a:blip>
            <a:srcRect b="84735" l="73536" r="-2" t="11767"/>
            <a:stretch/>
          </p:blipFill>
          <p:spPr>
            <a:xfrm>
              <a:off x="8690517" y="4826682"/>
              <a:ext cx="349406" cy="316819"/>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2"/>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131" name="Google Shape;131;p22"/>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32" name="Google Shape;132;p22"/>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133" name="Google Shape;133;p22"/>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134" name="Google Shape;134;p22"/>
          <p:cNvSpPr/>
          <p:nvPr/>
        </p:nvSpPr>
        <p:spPr>
          <a:xfrm>
            <a:off x="331181" y="118750"/>
            <a:ext cx="5650217"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100"/>
              <a:buFont typeface="Arial"/>
              <a:buNone/>
            </a:pPr>
            <a:r>
              <a:rPr b="1" i="0" lang="en-US" sz="2100" u="none" cap="none" strike="noStrike">
                <a:solidFill>
                  <a:srgbClr val="002060"/>
                </a:solidFill>
                <a:latin typeface="Georgia"/>
                <a:ea typeface="Georgia"/>
                <a:cs typeface="Georgia"/>
                <a:sym typeface="Georgia"/>
              </a:rPr>
              <a:t>Mengapa User Interface itu Penting?</a:t>
            </a:r>
            <a:endParaRPr b="1" i="0" sz="2100" u="none" cap="none" strike="noStrike">
              <a:solidFill>
                <a:srgbClr val="002060"/>
              </a:solidFill>
              <a:latin typeface="Georgia"/>
              <a:ea typeface="Georgia"/>
              <a:cs typeface="Georgia"/>
              <a:sym typeface="Georgia"/>
            </a:endParaRPr>
          </a:p>
        </p:txBody>
      </p:sp>
      <p:sp>
        <p:nvSpPr>
          <p:cNvPr id="135" name="Google Shape;135;p22"/>
          <p:cNvSpPr/>
          <p:nvPr/>
        </p:nvSpPr>
        <p:spPr>
          <a:xfrm>
            <a:off x="4572000" y="876953"/>
            <a:ext cx="4223208" cy="2862282"/>
          </a:xfrm>
          <a:prstGeom prst="rect">
            <a:avLst/>
          </a:prstGeom>
          <a:noFill/>
          <a:ln>
            <a:noFill/>
          </a:ln>
        </p:spPr>
        <p:txBody>
          <a:bodyPr anchorCtr="0" anchor="t" bIns="45700" lIns="91425" spcFirstLastPara="1" rIns="91425" wrap="square" tIns="45700">
            <a:spAutoFit/>
          </a:bodyPr>
          <a:lstStyle/>
          <a:p>
            <a:pPr indent="-285750" lvl="0" marL="285750" marR="0" rtl="0" algn="just">
              <a:lnSpc>
                <a:spcPct val="100000"/>
              </a:lnSpc>
              <a:spcBef>
                <a:spcPts val="0"/>
              </a:spcBef>
              <a:spcAft>
                <a:spcPts val="0"/>
              </a:spcAft>
              <a:buClr>
                <a:srgbClr val="000000"/>
              </a:buClr>
              <a:buSzPts val="2590"/>
              <a:buFont typeface="Cambria"/>
              <a:buChar char="❖"/>
            </a:pPr>
            <a:r>
              <a:rPr b="0" i="0" lang="en-US" sz="1800" u="none" cap="none" strike="noStrike">
                <a:solidFill>
                  <a:srgbClr val="000000"/>
                </a:solidFill>
                <a:latin typeface="Cambria"/>
                <a:ea typeface="Cambria"/>
                <a:cs typeface="Cambria"/>
                <a:sym typeface="Cambria"/>
              </a:rPr>
              <a:t>User interface adalah salah satu faktor yang menentukan peningkatan traffic website.</a:t>
            </a:r>
            <a:endParaRPr b="0" i="0" sz="1400" u="none" cap="none" strike="noStrike">
              <a:solidFill>
                <a:srgbClr val="000000"/>
              </a:solidFill>
              <a:latin typeface="Cambria"/>
              <a:ea typeface="Cambria"/>
              <a:cs typeface="Cambria"/>
              <a:sym typeface="Cambria"/>
            </a:endParaRPr>
          </a:p>
          <a:p>
            <a:pPr indent="-121285" lvl="0" marL="285750" marR="0" rtl="0" algn="just">
              <a:lnSpc>
                <a:spcPct val="100000"/>
              </a:lnSpc>
              <a:spcBef>
                <a:spcPts val="0"/>
              </a:spcBef>
              <a:spcAft>
                <a:spcPts val="0"/>
              </a:spcAft>
              <a:buClr>
                <a:srgbClr val="000000"/>
              </a:buClr>
              <a:buSzPts val="2590"/>
              <a:buFont typeface="Noto Sans Symbols"/>
              <a:buNone/>
            </a:pPr>
            <a:r>
              <a:t/>
            </a:r>
            <a:endParaRPr b="0" i="0" sz="1800" u="none" cap="none" strike="noStrike">
              <a:solidFill>
                <a:srgbClr val="000000"/>
              </a:solidFill>
              <a:latin typeface="Cambria"/>
              <a:ea typeface="Cambria"/>
              <a:cs typeface="Cambria"/>
              <a:sym typeface="Cambria"/>
            </a:endParaRPr>
          </a:p>
          <a:p>
            <a:pPr indent="-285750" lvl="0" marL="285750" marR="0" rtl="0" algn="just">
              <a:lnSpc>
                <a:spcPct val="100000"/>
              </a:lnSpc>
              <a:spcBef>
                <a:spcPts val="0"/>
              </a:spcBef>
              <a:spcAft>
                <a:spcPts val="0"/>
              </a:spcAft>
              <a:buClr>
                <a:srgbClr val="000000"/>
              </a:buClr>
              <a:buSzPts val="2590"/>
              <a:buFont typeface="Cambria"/>
              <a:buChar char="❖"/>
            </a:pPr>
            <a:r>
              <a:rPr b="0" i="0" lang="en-US" sz="1800" u="none" cap="none" strike="noStrike">
                <a:solidFill>
                  <a:srgbClr val="000000"/>
                </a:solidFill>
                <a:latin typeface="Cambria"/>
                <a:ea typeface="Cambria"/>
                <a:cs typeface="Cambria"/>
                <a:sym typeface="Cambria"/>
              </a:rPr>
              <a:t>Desain user interface sangat penting karena akan menentukan bagaimana seseorang berinteraksi dengan website dan aplikasi tersebut dengan mudah.</a:t>
            </a:r>
            <a:endParaRPr b="0" i="0" sz="1400" u="none" cap="none" strike="noStrike">
              <a:solidFill>
                <a:srgbClr val="000000"/>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mbria"/>
              <a:ea typeface="Cambria"/>
              <a:cs typeface="Cambria"/>
              <a:sym typeface="Cambria"/>
            </a:endParaRPr>
          </a:p>
        </p:txBody>
      </p:sp>
      <p:pic>
        <p:nvPicPr>
          <p:cNvPr id="136" name="Google Shape;136;p22"/>
          <p:cNvPicPr preferRelativeResize="0"/>
          <p:nvPr/>
        </p:nvPicPr>
        <p:blipFill rotWithShape="1">
          <a:blip r:embed="rId6">
            <a:alphaModFix/>
          </a:blip>
          <a:srcRect b="0" l="0" r="0" t="0"/>
          <a:stretch/>
        </p:blipFill>
        <p:spPr>
          <a:xfrm>
            <a:off x="331181" y="876300"/>
            <a:ext cx="3996766" cy="295594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23"/>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142" name="Google Shape;142;p23"/>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43" name="Google Shape;143;p23"/>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144" name="Google Shape;144;p23"/>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145" name="Google Shape;145;p23"/>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Arial"/>
                <a:ea typeface="Arial"/>
                <a:cs typeface="Arial"/>
                <a:sym typeface="Arial"/>
              </a:rPr>
              <a:t>Karakteristik User Interface yang Baik</a:t>
            </a:r>
            <a:endParaRPr b="1" i="0" sz="2000" u="none" cap="none" strike="noStrike">
              <a:solidFill>
                <a:srgbClr val="002060"/>
              </a:solidFill>
              <a:latin typeface="Arial"/>
              <a:ea typeface="Arial"/>
              <a:cs typeface="Arial"/>
              <a:sym typeface="Arial"/>
            </a:endParaRPr>
          </a:p>
        </p:txBody>
      </p:sp>
      <p:sp>
        <p:nvSpPr>
          <p:cNvPr id="146" name="Google Shape;146;p23"/>
          <p:cNvSpPr/>
          <p:nvPr/>
        </p:nvSpPr>
        <p:spPr>
          <a:xfrm>
            <a:off x="4572000" y="876953"/>
            <a:ext cx="4223208" cy="3000781"/>
          </a:xfrm>
          <a:prstGeom prst="rect">
            <a:avLst/>
          </a:prstGeom>
          <a:noFill/>
          <a:ln>
            <a:noFill/>
          </a:ln>
        </p:spPr>
        <p:txBody>
          <a:bodyPr anchorCtr="0" anchor="t" bIns="45700" lIns="91425" spcFirstLastPara="1" rIns="91425" wrap="square" tIns="45700">
            <a:spAutoFit/>
          </a:bodyPr>
          <a:lstStyle/>
          <a:p>
            <a:pPr indent="-12700" lvl="0" marL="12700" marR="0" rtl="0" algn="just">
              <a:lnSpc>
                <a:spcPct val="150000"/>
              </a:lnSpc>
              <a:spcBef>
                <a:spcPts val="0"/>
              </a:spcBef>
              <a:spcAft>
                <a:spcPts val="0"/>
              </a:spcAft>
              <a:buClr>
                <a:srgbClr val="000000"/>
              </a:buClr>
              <a:buSzPts val="2500"/>
              <a:buFont typeface="Cambria"/>
              <a:buChar char="❖"/>
            </a:pPr>
            <a:r>
              <a:rPr b="0" i="0" lang="en-US" sz="1600" u="none" cap="none" strike="noStrike">
                <a:solidFill>
                  <a:srgbClr val="000000"/>
                </a:solidFill>
                <a:latin typeface="Cambria"/>
                <a:ea typeface="Cambria"/>
                <a:cs typeface="Cambria"/>
                <a:sym typeface="Cambria"/>
              </a:rPr>
              <a:t>Jelas</a:t>
            </a:r>
            <a:endParaRPr b="0" i="0" sz="1600" u="none" cap="none" strike="noStrike">
              <a:solidFill>
                <a:srgbClr val="000000"/>
              </a:solidFill>
              <a:latin typeface="Cambria"/>
              <a:ea typeface="Cambria"/>
              <a:cs typeface="Cambria"/>
              <a:sym typeface="Cambria"/>
            </a:endParaRPr>
          </a:p>
          <a:p>
            <a:pPr indent="-12700" lvl="0" marL="12700" marR="0" rtl="0" algn="just">
              <a:lnSpc>
                <a:spcPct val="150000"/>
              </a:lnSpc>
              <a:spcBef>
                <a:spcPts val="0"/>
              </a:spcBef>
              <a:spcAft>
                <a:spcPts val="0"/>
              </a:spcAft>
              <a:buClr>
                <a:srgbClr val="000000"/>
              </a:buClr>
              <a:buSzPts val="2500"/>
              <a:buFont typeface="Cambria"/>
              <a:buChar char="❖"/>
            </a:pPr>
            <a:r>
              <a:rPr b="0" i="0" lang="en-US" sz="1600" u="none" cap="none" strike="noStrike">
                <a:solidFill>
                  <a:srgbClr val="000000"/>
                </a:solidFill>
                <a:latin typeface="Cambria"/>
                <a:ea typeface="Cambria"/>
                <a:cs typeface="Cambria"/>
                <a:sym typeface="Cambria"/>
              </a:rPr>
              <a:t>Singkat</a:t>
            </a:r>
            <a:endParaRPr b="0" i="0" sz="1600" u="none" cap="none" strike="noStrike">
              <a:solidFill>
                <a:srgbClr val="000000"/>
              </a:solidFill>
              <a:latin typeface="Cambria"/>
              <a:ea typeface="Cambria"/>
              <a:cs typeface="Cambria"/>
              <a:sym typeface="Cambria"/>
            </a:endParaRPr>
          </a:p>
          <a:p>
            <a:pPr indent="-12700" lvl="0" marL="12700" marR="0" rtl="0" algn="just">
              <a:lnSpc>
                <a:spcPct val="150000"/>
              </a:lnSpc>
              <a:spcBef>
                <a:spcPts val="0"/>
              </a:spcBef>
              <a:spcAft>
                <a:spcPts val="0"/>
              </a:spcAft>
              <a:buClr>
                <a:srgbClr val="000000"/>
              </a:buClr>
              <a:buSzPts val="2500"/>
              <a:buFont typeface="Cambria"/>
              <a:buChar char="❖"/>
            </a:pPr>
            <a:r>
              <a:rPr b="0" i="0" lang="en-US" sz="1600" u="none" cap="none" strike="noStrike">
                <a:solidFill>
                  <a:srgbClr val="000000"/>
                </a:solidFill>
                <a:latin typeface="Cambria"/>
                <a:ea typeface="Cambria"/>
                <a:cs typeface="Cambria"/>
                <a:sym typeface="Cambria"/>
              </a:rPr>
              <a:t>Familiar</a:t>
            </a:r>
            <a:endParaRPr b="0" i="0" sz="1200" u="none" cap="none" strike="noStrike">
              <a:solidFill>
                <a:srgbClr val="000000"/>
              </a:solidFill>
              <a:latin typeface="Cambria"/>
              <a:ea typeface="Cambria"/>
              <a:cs typeface="Cambria"/>
              <a:sym typeface="Cambria"/>
            </a:endParaRPr>
          </a:p>
          <a:p>
            <a:pPr indent="-12700" lvl="0" marL="12700" marR="0" rtl="0" algn="just">
              <a:lnSpc>
                <a:spcPct val="150000"/>
              </a:lnSpc>
              <a:spcBef>
                <a:spcPts val="0"/>
              </a:spcBef>
              <a:spcAft>
                <a:spcPts val="0"/>
              </a:spcAft>
              <a:buClr>
                <a:srgbClr val="000000"/>
              </a:buClr>
              <a:buSzPts val="2500"/>
              <a:buFont typeface="Cambria"/>
              <a:buChar char="❖"/>
            </a:pPr>
            <a:r>
              <a:rPr b="0" i="0" lang="en-US" sz="1600" u="none" cap="none" strike="noStrike">
                <a:solidFill>
                  <a:srgbClr val="000000"/>
                </a:solidFill>
                <a:latin typeface="Cambria"/>
                <a:ea typeface="Cambria"/>
                <a:cs typeface="Cambria"/>
                <a:sym typeface="Cambria"/>
              </a:rPr>
              <a:t>Responsif</a:t>
            </a:r>
            <a:endParaRPr b="0" i="0" sz="1600" u="none" cap="none" strike="noStrike">
              <a:solidFill>
                <a:srgbClr val="000000"/>
              </a:solidFill>
              <a:latin typeface="Cambria"/>
              <a:ea typeface="Cambria"/>
              <a:cs typeface="Cambria"/>
              <a:sym typeface="Cambria"/>
            </a:endParaRPr>
          </a:p>
          <a:p>
            <a:pPr indent="-12700" lvl="0" marL="12700" marR="0" rtl="0" algn="just">
              <a:lnSpc>
                <a:spcPct val="150000"/>
              </a:lnSpc>
              <a:spcBef>
                <a:spcPts val="0"/>
              </a:spcBef>
              <a:spcAft>
                <a:spcPts val="0"/>
              </a:spcAft>
              <a:buClr>
                <a:srgbClr val="000000"/>
              </a:buClr>
              <a:buSzPts val="2500"/>
              <a:buFont typeface="Cambria"/>
              <a:buChar char="❖"/>
            </a:pPr>
            <a:r>
              <a:rPr b="0" i="0" lang="en-US" sz="1600" u="none" cap="none" strike="noStrike">
                <a:solidFill>
                  <a:srgbClr val="000000"/>
                </a:solidFill>
                <a:latin typeface="Cambria"/>
                <a:ea typeface="Cambria"/>
                <a:cs typeface="Cambria"/>
                <a:sym typeface="Cambria"/>
              </a:rPr>
              <a:t>Konsisten</a:t>
            </a:r>
            <a:endParaRPr b="0" i="0" sz="1600" u="none" cap="none" strike="noStrike">
              <a:solidFill>
                <a:srgbClr val="000000"/>
              </a:solidFill>
              <a:latin typeface="Cambria"/>
              <a:ea typeface="Cambria"/>
              <a:cs typeface="Cambria"/>
              <a:sym typeface="Cambria"/>
            </a:endParaRPr>
          </a:p>
          <a:p>
            <a:pPr indent="-12700" lvl="0" marL="12700" marR="0" rtl="0" algn="just">
              <a:lnSpc>
                <a:spcPct val="150000"/>
              </a:lnSpc>
              <a:spcBef>
                <a:spcPts val="0"/>
              </a:spcBef>
              <a:spcAft>
                <a:spcPts val="0"/>
              </a:spcAft>
              <a:buClr>
                <a:srgbClr val="000000"/>
              </a:buClr>
              <a:buSzPts val="2500"/>
              <a:buFont typeface="Cambria"/>
              <a:buChar char="❖"/>
            </a:pPr>
            <a:r>
              <a:rPr b="0" i="0" lang="en-US" sz="1600" u="none" cap="none" strike="noStrike">
                <a:solidFill>
                  <a:srgbClr val="000000"/>
                </a:solidFill>
                <a:latin typeface="Cambria"/>
                <a:ea typeface="Cambria"/>
                <a:cs typeface="Cambria"/>
                <a:sym typeface="Cambria"/>
              </a:rPr>
              <a:t>Menarik</a:t>
            </a:r>
            <a:endParaRPr b="0" i="0" sz="1600" u="none" cap="none" strike="noStrike">
              <a:solidFill>
                <a:srgbClr val="000000"/>
              </a:solidFill>
              <a:latin typeface="Cambria"/>
              <a:ea typeface="Cambria"/>
              <a:cs typeface="Cambria"/>
              <a:sym typeface="Cambria"/>
            </a:endParaRPr>
          </a:p>
          <a:p>
            <a:pPr indent="-12700" lvl="0" marL="12700" marR="0" rtl="0" algn="just">
              <a:lnSpc>
                <a:spcPct val="150000"/>
              </a:lnSpc>
              <a:spcBef>
                <a:spcPts val="0"/>
              </a:spcBef>
              <a:spcAft>
                <a:spcPts val="0"/>
              </a:spcAft>
              <a:buClr>
                <a:srgbClr val="000000"/>
              </a:buClr>
              <a:buSzPts val="2500"/>
              <a:buFont typeface="Cambria"/>
              <a:buChar char="❖"/>
            </a:pPr>
            <a:r>
              <a:rPr b="0" i="0" lang="en-US" sz="1600" u="none" cap="none" strike="noStrike">
                <a:solidFill>
                  <a:srgbClr val="000000"/>
                </a:solidFill>
                <a:latin typeface="Cambria"/>
                <a:ea typeface="Cambria"/>
                <a:cs typeface="Cambria"/>
                <a:sym typeface="Cambria"/>
              </a:rPr>
              <a:t>Efisien</a:t>
            </a:r>
            <a:endParaRPr b="0" i="0" sz="1600" u="none" cap="none" strike="noStrike">
              <a:solidFill>
                <a:srgbClr val="000000"/>
              </a:solidFill>
              <a:latin typeface="Cambria"/>
              <a:ea typeface="Cambria"/>
              <a:cs typeface="Cambria"/>
              <a:sym typeface="Cambria"/>
            </a:endParaRPr>
          </a:p>
        </p:txBody>
      </p:sp>
      <p:pic>
        <p:nvPicPr>
          <p:cNvPr id="147" name="Google Shape;147;p23"/>
          <p:cNvPicPr preferRelativeResize="0"/>
          <p:nvPr/>
        </p:nvPicPr>
        <p:blipFill rotWithShape="1">
          <a:blip r:embed="rId6">
            <a:alphaModFix/>
          </a:blip>
          <a:srcRect b="0" l="0" r="0" t="0"/>
          <a:stretch/>
        </p:blipFill>
        <p:spPr>
          <a:xfrm>
            <a:off x="331181" y="876953"/>
            <a:ext cx="3955626" cy="24054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4"/>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153" name="Google Shape;153;p24"/>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54" name="Google Shape;154;p24"/>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155" name="Google Shape;155;p24"/>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156" name="Google Shape;156;p24"/>
          <p:cNvSpPr/>
          <p:nvPr/>
        </p:nvSpPr>
        <p:spPr>
          <a:xfrm>
            <a:off x="331181" y="118750"/>
            <a:ext cx="5650217"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600"/>
              <a:buFont typeface="Arial"/>
              <a:buNone/>
            </a:pPr>
            <a:r>
              <a:rPr b="1" i="0" lang="en-US" sz="2600" u="none" cap="none" strike="noStrike">
                <a:solidFill>
                  <a:srgbClr val="002060"/>
                </a:solidFill>
                <a:latin typeface="Georgia"/>
                <a:ea typeface="Georgia"/>
                <a:cs typeface="Georgia"/>
                <a:sym typeface="Georgia"/>
              </a:rPr>
              <a:t>Rancangan User Interface (UI)</a:t>
            </a:r>
            <a:endParaRPr b="1" i="0" sz="2600" u="none" cap="none" strike="noStrike">
              <a:solidFill>
                <a:srgbClr val="002060"/>
              </a:solidFill>
              <a:latin typeface="Georgia"/>
              <a:ea typeface="Georgia"/>
              <a:cs typeface="Georgia"/>
              <a:sym typeface="Georgia"/>
            </a:endParaRPr>
          </a:p>
        </p:txBody>
      </p:sp>
      <p:sp>
        <p:nvSpPr>
          <p:cNvPr id="157" name="Google Shape;157;p24"/>
          <p:cNvSpPr/>
          <p:nvPr/>
        </p:nvSpPr>
        <p:spPr>
          <a:xfrm>
            <a:off x="331180" y="876953"/>
            <a:ext cx="8464028" cy="3182369"/>
          </a:xfrm>
          <a:prstGeom prst="rect">
            <a:avLst/>
          </a:prstGeom>
          <a:noFill/>
          <a:ln>
            <a:noFill/>
          </a:ln>
        </p:spPr>
        <p:txBody>
          <a:bodyPr anchorCtr="0" anchor="t" bIns="45700" lIns="91425" spcFirstLastPara="1" rIns="91425" wrap="square" tIns="45700">
            <a:spAutoFit/>
          </a:bodyPr>
          <a:lstStyle/>
          <a:p>
            <a:pPr indent="-285750" lvl="0" marL="285750" marR="0" rtl="0" algn="just">
              <a:lnSpc>
                <a:spcPct val="80000"/>
              </a:lnSpc>
              <a:spcBef>
                <a:spcPts val="0"/>
              </a:spcBef>
              <a:spcAft>
                <a:spcPts val="0"/>
              </a:spcAft>
              <a:buClr>
                <a:srgbClr val="000000"/>
              </a:buClr>
              <a:buSzPts val="2590"/>
              <a:buFont typeface="Cambria"/>
              <a:buChar char="❖"/>
            </a:pPr>
            <a:r>
              <a:rPr b="0" i="0" lang="en-US" sz="1800" u="none" cap="none" strike="noStrike">
                <a:solidFill>
                  <a:srgbClr val="000000"/>
                </a:solidFill>
                <a:latin typeface="Cambria"/>
                <a:ea typeface="Cambria"/>
                <a:cs typeface="Cambria"/>
                <a:sym typeface="Cambria"/>
              </a:rPr>
              <a:t>Rancangan UI adalah proses untuk membuat antarmuka dalam sebuah perangkat lunak atau perangkat terkomputerisasi dengan fokus pada penampilan atau gaya.</a:t>
            </a:r>
            <a:endParaRPr b="0" i="0" sz="1400" u="none" cap="none" strike="noStrike">
              <a:solidFill>
                <a:srgbClr val="000000"/>
              </a:solidFill>
              <a:latin typeface="Cambria"/>
              <a:ea typeface="Cambria"/>
              <a:cs typeface="Cambria"/>
              <a:sym typeface="Cambria"/>
            </a:endParaRPr>
          </a:p>
          <a:p>
            <a:pPr indent="0" lvl="0" marL="0" marR="0" rtl="0" algn="just">
              <a:lnSpc>
                <a:spcPct val="8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85750" lvl="0" marL="285750" marR="0" rtl="0" algn="just">
              <a:lnSpc>
                <a:spcPct val="80000"/>
              </a:lnSpc>
              <a:spcBef>
                <a:spcPts val="0"/>
              </a:spcBef>
              <a:spcAft>
                <a:spcPts val="0"/>
              </a:spcAft>
              <a:buClr>
                <a:srgbClr val="000000"/>
              </a:buClr>
              <a:buSzPts val="2590"/>
              <a:buFont typeface="Cambria"/>
              <a:buChar char="❖"/>
            </a:pPr>
            <a:r>
              <a:rPr b="0" i="0" lang="en-US" sz="1800" u="none" cap="none" strike="noStrike">
                <a:solidFill>
                  <a:srgbClr val="000000"/>
                </a:solidFill>
                <a:latin typeface="Cambria"/>
                <a:ea typeface="Cambria"/>
                <a:cs typeface="Cambria"/>
                <a:sym typeface="Cambria"/>
              </a:rPr>
              <a:t>Dalam siklus-hidup pengembangan sistem/aplikasi, merancang User Interface merupakan bagian dari tahap “Desain”. Output dari proses merancang User Interface adalah dokumen spesifikasi desain.</a:t>
            </a:r>
            <a:endParaRPr b="0" i="0" sz="1400" u="none" cap="none" strike="noStrike">
              <a:solidFill>
                <a:srgbClr val="000000"/>
              </a:solidFill>
              <a:latin typeface="Cambria"/>
              <a:ea typeface="Cambria"/>
              <a:cs typeface="Cambria"/>
              <a:sym typeface="Cambria"/>
            </a:endParaRPr>
          </a:p>
          <a:p>
            <a:pPr indent="0" lvl="0" marL="0" marR="0" rtl="0" algn="just">
              <a:lnSpc>
                <a:spcPct val="80000"/>
              </a:lnSpc>
              <a:spcBef>
                <a:spcPts val="0"/>
              </a:spcBef>
              <a:spcAft>
                <a:spcPts val="0"/>
              </a:spcAft>
              <a:buClr>
                <a:srgbClr val="000000"/>
              </a:buClr>
              <a:buSzPts val="1800"/>
              <a:buFont typeface="Arial"/>
              <a:buNone/>
            </a:pPr>
            <a:r>
              <a:t/>
            </a:r>
            <a:endParaRPr b="0" i="0" sz="1800" u="none" cap="none" strike="noStrike">
              <a:solidFill>
                <a:srgbClr val="000000"/>
              </a:solidFill>
              <a:latin typeface="Cambria"/>
              <a:ea typeface="Cambria"/>
              <a:cs typeface="Cambria"/>
              <a:sym typeface="Cambria"/>
            </a:endParaRPr>
          </a:p>
          <a:p>
            <a:pPr indent="-285750" lvl="0" marL="285750" marR="0" rtl="0" algn="just">
              <a:lnSpc>
                <a:spcPct val="80000"/>
              </a:lnSpc>
              <a:spcBef>
                <a:spcPts val="0"/>
              </a:spcBef>
              <a:spcAft>
                <a:spcPts val="0"/>
              </a:spcAft>
              <a:buClr>
                <a:srgbClr val="000000"/>
              </a:buClr>
              <a:buSzPts val="2590"/>
              <a:buFont typeface="Cambria"/>
              <a:buChar char="❖"/>
            </a:pPr>
            <a:r>
              <a:rPr b="0" i="0" lang="en-US" sz="1800" u="none" cap="none" strike="noStrike">
                <a:solidFill>
                  <a:srgbClr val="000000"/>
                </a:solidFill>
                <a:latin typeface="Cambria"/>
                <a:ea typeface="Cambria"/>
                <a:cs typeface="Cambria"/>
                <a:sym typeface="Cambria"/>
              </a:rPr>
              <a:t>Dokumen Spesifikasi Desain terdiri dari: </a:t>
            </a:r>
            <a:endParaRPr b="0" i="0" sz="1400" u="none" cap="none" strike="noStrike">
              <a:solidFill>
                <a:srgbClr val="000000"/>
              </a:solidFill>
              <a:latin typeface="Cambria"/>
              <a:ea typeface="Cambria"/>
              <a:cs typeface="Cambria"/>
              <a:sym typeface="Cambria"/>
            </a:endParaRPr>
          </a:p>
          <a:p>
            <a:pPr indent="-285750" lvl="0" marL="742950" marR="0" rtl="0" algn="just">
              <a:lnSpc>
                <a:spcPct val="80000"/>
              </a:lnSpc>
              <a:spcBef>
                <a:spcPts val="444"/>
              </a:spcBef>
              <a:spcAft>
                <a:spcPts val="0"/>
              </a:spcAft>
              <a:buClr>
                <a:srgbClr val="000000"/>
              </a:buClr>
              <a:buSzPts val="2220"/>
              <a:buFont typeface="Cambria"/>
              <a:buChar char="•"/>
            </a:pPr>
            <a:r>
              <a:rPr b="0" i="0" lang="en-US" sz="1800" u="none" cap="none" strike="noStrike">
                <a:solidFill>
                  <a:srgbClr val="000000"/>
                </a:solidFill>
                <a:latin typeface="Cambria"/>
                <a:ea typeface="Cambria"/>
                <a:cs typeface="Cambria"/>
                <a:sym typeface="Cambria"/>
              </a:rPr>
              <a:t>Ikhtisar naratif</a:t>
            </a:r>
            <a:endParaRPr b="0" i="0" sz="1800" u="none" cap="none" strike="noStrike">
              <a:solidFill>
                <a:srgbClr val="000000"/>
              </a:solidFill>
              <a:latin typeface="Cambria"/>
              <a:ea typeface="Cambria"/>
              <a:cs typeface="Cambria"/>
              <a:sym typeface="Cambria"/>
            </a:endParaRPr>
          </a:p>
          <a:p>
            <a:pPr indent="-285750" lvl="1" marL="742950" marR="0" rtl="0" algn="just">
              <a:lnSpc>
                <a:spcPct val="80000"/>
              </a:lnSpc>
              <a:spcBef>
                <a:spcPts val="444"/>
              </a:spcBef>
              <a:spcAft>
                <a:spcPts val="0"/>
              </a:spcAft>
              <a:buClr>
                <a:srgbClr val="000000"/>
              </a:buClr>
              <a:buSzPts val="2220"/>
              <a:buFont typeface="Cambria"/>
              <a:buChar char="•"/>
            </a:pPr>
            <a:r>
              <a:rPr b="0" i="0" lang="en-US" sz="1800" u="none" cap="none" strike="noStrike">
                <a:solidFill>
                  <a:srgbClr val="000000"/>
                </a:solidFill>
                <a:latin typeface="Cambria"/>
                <a:ea typeface="Cambria"/>
                <a:cs typeface="Cambria"/>
                <a:sym typeface="Cambria"/>
              </a:rPr>
              <a:t>Contoh Desain</a:t>
            </a:r>
            <a:endParaRPr b="0" i="0" sz="1800" u="none" cap="none" strike="noStrike">
              <a:solidFill>
                <a:srgbClr val="000000"/>
              </a:solidFill>
              <a:latin typeface="Cambria"/>
              <a:ea typeface="Cambria"/>
              <a:cs typeface="Cambria"/>
              <a:sym typeface="Cambria"/>
            </a:endParaRPr>
          </a:p>
          <a:p>
            <a:pPr indent="-285750" lvl="1" marL="742950" marR="0" rtl="0" algn="just">
              <a:lnSpc>
                <a:spcPct val="80000"/>
              </a:lnSpc>
              <a:spcBef>
                <a:spcPts val="444"/>
              </a:spcBef>
              <a:spcAft>
                <a:spcPts val="0"/>
              </a:spcAft>
              <a:buClr>
                <a:srgbClr val="000000"/>
              </a:buClr>
              <a:buSzPts val="2220"/>
              <a:buFont typeface="Cambria"/>
              <a:buChar char="•"/>
            </a:pPr>
            <a:r>
              <a:rPr b="0" i="0" lang="en-US" sz="1800" u="none" cap="none" strike="noStrike">
                <a:solidFill>
                  <a:srgbClr val="000000"/>
                </a:solidFill>
                <a:latin typeface="Cambria"/>
                <a:ea typeface="Cambria"/>
                <a:cs typeface="Cambria"/>
                <a:sym typeface="Cambria"/>
              </a:rPr>
              <a:t>Pengujian dan evaluasi kegunaan</a:t>
            </a:r>
            <a:endParaRPr b="0" i="0" sz="1800" u="none" cap="none" strike="noStrike">
              <a:solidFill>
                <a:srgbClr val="000000"/>
              </a:solidFill>
              <a:latin typeface="Cambria"/>
              <a:ea typeface="Cambria"/>
              <a:cs typeface="Cambria"/>
              <a:sym typeface="Cambria"/>
            </a:endParaRPr>
          </a:p>
          <a:p>
            <a:pPr indent="-171450" lvl="0" marL="285750" marR="0" rtl="0" algn="l">
              <a:lnSpc>
                <a:spcPct val="100000"/>
              </a:lnSpc>
              <a:spcBef>
                <a:spcPts val="0"/>
              </a:spcBef>
              <a:spcAft>
                <a:spcPts val="0"/>
              </a:spcAft>
              <a:buClr>
                <a:srgbClr val="000000"/>
              </a:buClr>
              <a:buSzPts val="1800"/>
              <a:buFont typeface="Noto Sans Symbols"/>
              <a:buNone/>
            </a:pPr>
            <a:r>
              <a:t/>
            </a:r>
            <a:endParaRPr b="0" i="0" sz="1800" u="none" cap="none" strike="noStrike">
              <a:solidFill>
                <a:schemeClr val="dk1"/>
              </a:solidFill>
              <a:latin typeface="Cambria"/>
              <a:ea typeface="Cambria"/>
              <a:cs typeface="Cambria"/>
              <a:sym typeface="Cambr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5"/>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163" name="Google Shape;163;p25"/>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64" name="Google Shape;164;p25"/>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165" name="Google Shape;165;p25"/>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166" name="Google Shape;166;p25"/>
          <p:cNvSpPr/>
          <p:nvPr/>
        </p:nvSpPr>
        <p:spPr>
          <a:xfrm>
            <a:off x="331181" y="118750"/>
            <a:ext cx="5650217" cy="40006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2060"/>
                </a:solidFill>
                <a:latin typeface="Georgia"/>
                <a:ea typeface="Georgia"/>
                <a:cs typeface="Georgia"/>
                <a:sym typeface="Georgia"/>
              </a:rPr>
              <a:t>Outline Dokumen Spesifikasi Desain UI</a:t>
            </a:r>
            <a:endParaRPr b="1" i="0" sz="2000" u="none" cap="none" strike="noStrike">
              <a:solidFill>
                <a:srgbClr val="002060"/>
              </a:solidFill>
              <a:latin typeface="Georgia"/>
              <a:ea typeface="Georgia"/>
              <a:cs typeface="Georgia"/>
              <a:sym typeface="Georgia"/>
            </a:endParaRPr>
          </a:p>
        </p:txBody>
      </p:sp>
      <p:sp>
        <p:nvSpPr>
          <p:cNvPr id="167" name="Google Shape;167;p25"/>
          <p:cNvSpPr/>
          <p:nvPr/>
        </p:nvSpPr>
        <p:spPr>
          <a:xfrm>
            <a:off x="4572000" y="876953"/>
            <a:ext cx="4223208" cy="369327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Cambria"/>
                <a:ea typeface="Cambria"/>
                <a:cs typeface="Cambria"/>
                <a:sym typeface="Cambria"/>
              </a:rPr>
              <a:t>Referensi: </a:t>
            </a:r>
            <a:endParaRPr b="0" i="0" sz="1400" u="none" cap="none" strike="noStrike">
              <a:solidFill>
                <a:srgbClr val="000000"/>
              </a:solidFill>
              <a:latin typeface="Cambria"/>
              <a:ea typeface="Cambria"/>
              <a:cs typeface="Cambria"/>
              <a:sym typeface="Cambria"/>
            </a:endParaRPr>
          </a:p>
          <a:p>
            <a:pPr indent="-285750" lvl="0" marL="285750" marR="0" rtl="0" algn="l">
              <a:lnSpc>
                <a:spcPct val="100000"/>
              </a:lnSpc>
              <a:spcBef>
                <a:spcPts val="0"/>
              </a:spcBef>
              <a:spcAft>
                <a:spcPts val="0"/>
              </a:spcAft>
              <a:buClr>
                <a:schemeClr val="dk1"/>
              </a:buClr>
              <a:buSzPts val="1800"/>
              <a:buFont typeface="Cambria"/>
              <a:buChar char="-"/>
            </a:pPr>
            <a:r>
              <a:rPr b="0" i="0" lang="en-US" sz="1200" u="none" cap="none" strike="noStrike">
                <a:solidFill>
                  <a:schemeClr val="dk1"/>
                </a:solidFill>
                <a:latin typeface="Cambria"/>
                <a:ea typeface="Cambria"/>
                <a:cs typeface="Cambria"/>
                <a:sym typeface="Cambria"/>
              </a:rPr>
              <a:t>Joseph Valacich, Joey George; Modern Systems Analysis and Design</a:t>
            </a:r>
            <a:endParaRPr b="0" i="0" sz="1400" u="none" cap="none" strike="noStrike">
              <a:solidFill>
                <a:srgbClr val="000000"/>
              </a:solidFill>
              <a:latin typeface="Cambria"/>
              <a:ea typeface="Cambria"/>
              <a:cs typeface="Cambria"/>
              <a:sym typeface="Cambria"/>
            </a:endParaRPr>
          </a:p>
          <a:p>
            <a:pPr indent="0" lvl="0" marL="0" marR="0" rtl="0" algn="just">
              <a:lnSpc>
                <a:spcPct val="150000"/>
              </a:lnSpc>
              <a:spcBef>
                <a:spcPts val="0"/>
              </a:spcBef>
              <a:spcAft>
                <a:spcPts val="0"/>
              </a:spcAft>
              <a:buClr>
                <a:srgbClr val="000000"/>
              </a:buClr>
              <a:buSzPts val="1200"/>
              <a:buFont typeface="Arial"/>
              <a:buNone/>
            </a:pPr>
            <a:r>
              <a:t/>
            </a:r>
            <a:endParaRPr b="0" i="0" sz="1200" u="none" cap="none" strike="noStrike">
              <a:solidFill>
                <a:schemeClr val="dk1"/>
              </a:solidFill>
              <a:latin typeface="Cambria"/>
              <a:ea typeface="Cambria"/>
              <a:cs typeface="Cambria"/>
              <a:sym typeface="Cambria"/>
            </a:endParaRPr>
          </a:p>
        </p:txBody>
      </p:sp>
      <p:pic>
        <p:nvPicPr>
          <p:cNvPr id="168" name="Google Shape;168;p25"/>
          <p:cNvPicPr preferRelativeResize="0"/>
          <p:nvPr>
            <p:ph idx="1" type="body"/>
          </p:nvPr>
        </p:nvPicPr>
        <p:blipFill rotWithShape="1">
          <a:blip r:embed="rId6">
            <a:alphaModFix/>
          </a:blip>
          <a:srcRect b="0" l="0" r="0" t="0"/>
          <a:stretch/>
        </p:blipFill>
        <p:spPr>
          <a:xfrm>
            <a:off x="331181" y="876953"/>
            <a:ext cx="4223208" cy="333258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6"/>
          <p:cNvPicPr preferRelativeResize="0"/>
          <p:nvPr/>
        </p:nvPicPr>
        <p:blipFill rotWithShape="1">
          <a:blip r:embed="rId3">
            <a:alphaModFix/>
          </a:blip>
          <a:srcRect b="82222" l="-628" r="30708" t="0"/>
          <a:stretch/>
        </p:blipFill>
        <p:spPr>
          <a:xfrm>
            <a:off x="5981399" y="0"/>
            <a:ext cx="3162600" cy="603300"/>
          </a:xfrm>
          <a:prstGeom prst="snip2DiagRect">
            <a:avLst>
              <a:gd fmla="val 0" name="adj1"/>
              <a:gd fmla="val 16667" name="adj2"/>
            </a:avLst>
          </a:prstGeom>
          <a:noFill/>
          <a:ln>
            <a:noFill/>
          </a:ln>
        </p:spPr>
      </p:pic>
      <p:sp>
        <p:nvSpPr>
          <p:cNvPr id="174" name="Google Shape;174;p26"/>
          <p:cNvSpPr txBox="1"/>
          <p:nvPr/>
        </p:nvSpPr>
        <p:spPr>
          <a:xfrm>
            <a:off x="-707950" y="118750"/>
            <a:ext cx="274500" cy="2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75" name="Google Shape;175;p26"/>
          <p:cNvPicPr preferRelativeResize="0"/>
          <p:nvPr/>
        </p:nvPicPr>
        <p:blipFill rotWithShape="1">
          <a:blip r:embed="rId4">
            <a:alphaModFix/>
          </a:blip>
          <a:srcRect b="0" l="0" r="0" t="0"/>
          <a:stretch/>
        </p:blipFill>
        <p:spPr>
          <a:xfrm>
            <a:off x="-33618" y="-24297"/>
            <a:ext cx="729600" cy="462301"/>
          </a:xfrm>
          <a:prstGeom prst="rect">
            <a:avLst/>
          </a:prstGeom>
          <a:noFill/>
          <a:ln>
            <a:noFill/>
          </a:ln>
        </p:spPr>
      </p:pic>
      <p:pic>
        <p:nvPicPr>
          <p:cNvPr id="176" name="Google Shape;176;p26"/>
          <p:cNvPicPr preferRelativeResize="0"/>
          <p:nvPr/>
        </p:nvPicPr>
        <p:blipFill rotWithShape="1">
          <a:blip r:embed="rId5">
            <a:alphaModFix/>
          </a:blip>
          <a:srcRect b="0" l="0" r="0" t="0"/>
          <a:stretch/>
        </p:blipFill>
        <p:spPr>
          <a:xfrm>
            <a:off x="8145433" y="4506596"/>
            <a:ext cx="1019991" cy="646331"/>
          </a:xfrm>
          <a:prstGeom prst="rect">
            <a:avLst/>
          </a:prstGeom>
          <a:noFill/>
          <a:ln>
            <a:noFill/>
          </a:ln>
        </p:spPr>
      </p:pic>
      <p:sp>
        <p:nvSpPr>
          <p:cNvPr id="177" name="Google Shape;177;p26"/>
          <p:cNvSpPr/>
          <p:nvPr/>
        </p:nvSpPr>
        <p:spPr>
          <a:xfrm>
            <a:off x="331181" y="118750"/>
            <a:ext cx="5650217"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002060"/>
                </a:solidFill>
                <a:latin typeface="Georgia"/>
                <a:ea typeface="Georgia"/>
                <a:cs typeface="Georgia"/>
                <a:sym typeface="Georgia"/>
              </a:rPr>
              <a:t>Beberapa Bentuk Interaksi Pengguna dan Aplikasi</a:t>
            </a:r>
            <a:endParaRPr b="1" i="0" sz="1600" u="none" cap="none" strike="noStrike">
              <a:solidFill>
                <a:srgbClr val="002060"/>
              </a:solidFill>
              <a:latin typeface="Georgia"/>
              <a:ea typeface="Georgia"/>
              <a:cs typeface="Georgia"/>
              <a:sym typeface="Georgia"/>
            </a:endParaRPr>
          </a:p>
        </p:txBody>
      </p:sp>
      <p:sp>
        <p:nvSpPr>
          <p:cNvPr id="178" name="Google Shape;178;p26"/>
          <p:cNvSpPr/>
          <p:nvPr/>
        </p:nvSpPr>
        <p:spPr>
          <a:xfrm>
            <a:off x="4701000" y="894266"/>
            <a:ext cx="4223100" cy="33213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2800"/>
              <a:buFont typeface="Cambria"/>
              <a:buChar char="❖"/>
            </a:pPr>
            <a:r>
              <a:rPr b="0" i="0" lang="en-US" sz="1800" u="none" cap="none" strike="noStrike">
                <a:solidFill>
                  <a:srgbClr val="000000"/>
                </a:solidFill>
                <a:latin typeface="Cambria"/>
                <a:ea typeface="Cambria"/>
                <a:cs typeface="Cambria"/>
                <a:sym typeface="Cambria"/>
              </a:rPr>
              <a:t>Secara umum terdapat 5 bentuk interaksi antara pengguna dan aplikasi:</a:t>
            </a:r>
            <a:endParaRPr b="0" i="0" sz="1400" u="none" cap="none" strike="noStrike">
              <a:solidFill>
                <a:srgbClr val="000000"/>
              </a:solidFill>
              <a:latin typeface="Cambria"/>
              <a:ea typeface="Cambria"/>
              <a:cs typeface="Cambria"/>
              <a:sym typeface="Cambria"/>
            </a:endParaRPr>
          </a:p>
          <a:p>
            <a:pPr indent="-342900" lvl="1" marL="800100" marR="0" rtl="0" algn="l">
              <a:lnSpc>
                <a:spcPct val="100000"/>
              </a:lnSpc>
              <a:spcBef>
                <a:spcPts val="480"/>
              </a:spcBef>
              <a:spcAft>
                <a:spcPts val="0"/>
              </a:spcAft>
              <a:buClr>
                <a:srgbClr val="000000"/>
              </a:buClr>
              <a:buSzPts val="1800"/>
              <a:buFont typeface="Cambria"/>
              <a:buAutoNum type="arabicPeriod"/>
            </a:pPr>
            <a:r>
              <a:rPr b="0" i="0" lang="en-US" sz="1800" u="none" cap="none" strike="noStrike">
                <a:solidFill>
                  <a:srgbClr val="000000"/>
                </a:solidFill>
                <a:latin typeface="Cambria"/>
                <a:ea typeface="Cambria"/>
                <a:cs typeface="Cambria"/>
                <a:sym typeface="Cambria"/>
              </a:rPr>
              <a:t>Command Language Interaction</a:t>
            </a:r>
            <a:endParaRPr b="0" i="0" sz="1400" u="none" cap="none" strike="noStrike">
              <a:solidFill>
                <a:srgbClr val="000000"/>
              </a:solidFill>
              <a:latin typeface="Cambria"/>
              <a:ea typeface="Cambria"/>
              <a:cs typeface="Cambria"/>
              <a:sym typeface="Cambria"/>
            </a:endParaRPr>
          </a:p>
          <a:p>
            <a:pPr indent="-342900" lvl="1" marL="800100" marR="0" rtl="0" algn="l">
              <a:lnSpc>
                <a:spcPct val="100000"/>
              </a:lnSpc>
              <a:spcBef>
                <a:spcPts val="480"/>
              </a:spcBef>
              <a:spcAft>
                <a:spcPts val="0"/>
              </a:spcAft>
              <a:buClr>
                <a:srgbClr val="000000"/>
              </a:buClr>
              <a:buSzPts val="1800"/>
              <a:buFont typeface="Cambria"/>
              <a:buAutoNum type="arabicPeriod"/>
            </a:pPr>
            <a:r>
              <a:rPr b="0" i="0" lang="en-US" sz="1800" u="none" cap="none" strike="noStrike">
                <a:solidFill>
                  <a:srgbClr val="000000"/>
                </a:solidFill>
                <a:latin typeface="Cambria"/>
                <a:ea typeface="Cambria"/>
                <a:cs typeface="Cambria"/>
                <a:sym typeface="Cambria"/>
              </a:rPr>
              <a:t>Menu Interaction</a:t>
            </a:r>
            <a:endParaRPr b="0" i="0" sz="1400" u="none" cap="none" strike="noStrike">
              <a:solidFill>
                <a:srgbClr val="000000"/>
              </a:solidFill>
              <a:latin typeface="Cambria"/>
              <a:ea typeface="Cambria"/>
              <a:cs typeface="Cambria"/>
              <a:sym typeface="Cambria"/>
            </a:endParaRPr>
          </a:p>
          <a:p>
            <a:pPr indent="-342900" lvl="1" marL="800100" marR="0" rtl="0" algn="l">
              <a:lnSpc>
                <a:spcPct val="100000"/>
              </a:lnSpc>
              <a:spcBef>
                <a:spcPts val="480"/>
              </a:spcBef>
              <a:spcAft>
                <a:spcPts val="0"/>
              </a:spcAft>
              <a:buClr>
                <a:srgbClr val="000000"/>
              </a:buClr>
              <a:buSzPts val="1800"/>
              <a:buFont typeface="Cambria"/>
              <a:buAutoNum type="arabicPeriod"/>
            </a:pPr>
            <a:r>
              <a:rPr b="0" i="0" lang="en-US" sz="1800" u="none" cap="none" strike="noStrike">
                <a:solidFill>
                  <a:srgbClr val="000000"/>
                </a:solidFill>
                <a:latin typeface="Cambria"/>
                <a:ea typeface="Cambria"/>
                <a:cs typeface="Cambria"/>
                <a:sym typeface="Cambria"/>
              </a:rPr>
              <a:t>Form Interaction</a:t>
            </a:r>
            <a:endParaRPr b="0" i="0" sz="1400" u="none" cap="none" strike="noStrike">
              <a:solidFill>
                <a:srgbClr val="000000"/>
              </a:solidFill>
              <a:latin typeface="Cambria"/>
              <a:ea typeface="Cambria"/>
              <a:cs typeface="Cambria"/>
              <a:sym typeface="Cambria"/>
            </a:endParaRPr>
          </a:p>
          <a:p>
            <a:pPr indent="-342900" lvl="1" marL="800100" marR="0" rtl="0" algn="l">
              <a:lnSpc>
                <a:spcPct val="100000"/>
              </a:lnSpc>
              <a:spcBef>
                <a:spcPts val="480"/>
              </a:spcBef>
              <a:spcAft>
                <a:spcPts val="0"/>
              </a:spcAft>
              <a:buClr>
                <a:srgbClr val="000000"/>
              </a:buClr>
              <a:buSzPts val="1800"/>
              <a:buFont typeface="Cambria"/>
              <a:buAutoNum type="arabicPeriod"/>
            </a:pPr>
            <a:r>
              <a:rPr b="0" i="0" lang="en-US" sz="1800" u="none" cap="none" strike="noStrike">
                <a:solidFill>
                  <a:srgbClr val="000000"/>
                </a:solidFill>
                <a:latin typeface="Cambria"/>
                <a:ea typeface="Cambria"/>
                <a:cs typeface="Cambria"/>
                <a:sym typeface="Cambria"/>
              </a:rPr>
              <a:t>Object-Based Interaction</a:t>
            </a:r>
            <a:endParaRPr b="0" i="0" sz="1400" u="none" cap="none" strike="noStrike">
              <a:solidFill>
                <a:srgbClr val="000000"/>
              </a:solidFill>
              <a:latin typeface="Cambria"/>
              <a:ea typeface="Cambria"/>
              <a:cs typeface="Cambria"/>
              <a:sym typeface="Cambria"/>
            </a:endParaRPr>
          </a:p>
          <a:p>
            <a:pPr indent="-342900" lvl="1" marL="800100" marR="0" rtl="0" algn="l">
              <a:lnSpc>
                <a:spcPct val="100000"/>
              </a:lnSpc>
              <a:spcBef>
                <a:spcPts val="480"/>
              </a:spcBef>
              <a:spcAft>
                <a:spcPts val="0"/>
              </a:spcAft>
              <a:buClr>
                <a:srgbClr val="000000"/>
              </a:buClr>
              <a:buSzPts val="1800"/>
              <a:buFont typeface="Cambria"/>
              <a:buAutoNum type="arabicPeriod"/>
            </a:pPr>
            <a:r>
              <a:rPr b="0" i="0" lang="en-US" sz="1800" u="none" cap="none" strike="noStrike">
                <a:solidFill>
                  <a:srgbClr val="000000"/>
                </a:solidFill>
                <a:latin typeface="Cambria"/>
                <a:ea typeface="Cambria"/>
                <a:cs typeface="Cambria"/>
                <a:sym typeface="Cambria"/>
              </a:rPr>
              <a:t>Natural Language Interaction</a:t>
            </a:r>
            <a:endParaRPr b="0" i="0" sz="1400" u="none" cap="none" strike="noStrike">
              <a:solidFill>
                <a:srgbClr val="000000"/>
              </a:solidFill>
              <a:latin typeface="Cambria"/>
              <a:ea typeface="Cambria"/>
              <a:cs typeface="Cambria"/>
              <a:sym typeface="Cambria"/>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2060"/>
              </a:solidFill>
              <a:latin typeface="Cambria"/>
              <a:ea typeface="Cambria"/>
              <a:cs typeface="Cambria"/>
              <a:sym typeface="Cambria"/>
            </a:endParaRPr>
          </a:p>
        </p:txBody>
      </p:sp>
      <p:pic>
        <p:nvPicPr>
          <p:cNvPr id="179" name="Google Shape;179;p26"/>
          <p:cNvPicPr preferRelativeResize="0"/>
          <p:nvPr/>
        </p:nvPicPr>
        <p:blipFill rotWithShape="1">
          <a:blip r:embed="rId6">
            <a:alphaModFix/>
          </a:blip>
          <a:srcRect b="0" l="0" r="0" t="0"/>
          <a:stretch/>
        </p:blipFill>
        <p:spPr>
          <a:xfrm>
            <a:off x="331181" y="876953"/>
            <a:ext cx="4223209" cy="3163330"/>
          </a:xfrm>
          <a:prstGeom prst="rect">
            <a:avLst/>
          </a:prstGeom>
          <a:noFill/>
          <a:ln>
            <a:noFill/>
          </a:ln>
        </p:spPr>
      </p:pic>
      <p:sp>
        <p:nvSpPr>
          <p:cNvPr id="180" name="Google Shape;180;p26"/>
          <p:cNvSpPr/>
          <p:nvPr/>
        </p:nvSpPr>
        <p:spPr>
          <a:xfrm>
            <a:off x="331181" y="4110193"/>
            <a:ext cx="4572000" cy="86177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Referensi: </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1800"/>
              <a:buFont typeface="Arial"/>
              <a:buChar char="-"/>
            </a:pPr>
            <a:r>
              <a:rPr b="0" i="0" lang="en-US" sz="1200" u="none" cap="none" strike="noStrike">
                <a:solidFill>
                  <a:schemeClr val="dk1"/>
                </a:solidFill>
                <a:latin typeface="Arial"/>
                <a:ea typeface="Arial"/>
                <a:cs typeface="Arial"/>
                <a:sym typeface="Arial"/>
              </a:rPr>
              <a:t>Joseph Valacich, Joey George; Modern Systems Analysis and Design</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F77BE"/>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I Komang Sugiartha</dc:creator>
</cp:coreProperties>
</file>